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1" r:id="rId3"/>
    <p:sldId id="287" r:id="rId4"/>
    <p:sldId id="269" r:id="rId5"/>
    <p:sldId id="310" r:id="rId6"/>
    <p:sldId id="311" r:id="rId7"/>
    <p:sldId id="312" r:id="rId8"/>
    <p:sldId id="305" r:id="rId9"/>
    <p:sldId id="286" r:id="rId10"/>
    <p:sldId id="288" r:id="rId11"/>
    <p:sldId id="289" r:id="rId12"/>
    <p:sldId id="283" r:id="rId13"/>
    <p:sldId id="284" r:id="rId14"/>
    <p:sldId id="285" r:id="rId15"/>
    <p:sldId id="306" r:id="rId16"/>
    <p:sldId id="291" r:id="rId17"/>
    <p:sldId id="293" r:id="rId18"/>
    <p:sldId id="307" r:id="rId19"/>
    <p:sldId id="297" r:id="rId20"/>
    <p:sldId id="298" r:id="rId21"/>
    <p:sldId id="299" r:id="rId22"/>
    <p:sldId id="300" r:id="rId23"/>
    <p:sldId id="319" r:id="rId24"/>
    <p:sldId id="320" r:id="rId25"/>
    <p:sldId id="302" r:id="rId26"/>
    <p:sldId id="26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总体概况" id="{17F58CBE-E012-4B9B-AADF-6D0337ADC606}">
          <p14:sldIdLst>
            <p14:sldId id="256"/>
          </p14:sldIdLst>
        </p14:section>
        <p14:section name="总流程" id="{95EA939A-E263-49C8-93D1-7FD906C115BE}">
          <p14:sldIdLst>
            <p14:sldId id="261"/>
            <p14:sldId id="287"/>
          </p14:sldIdLst>
        </p14:section>
        <p14:section name="生源自审" id="{0B03F3E0-66C5-4D01-9A3A-D583CE4BA33B}">
          <p14:sldIdLst>
            <p14:sldId id="269"/>
            <p14:sldId id="310"/>
            <p14:sldId id="311"/>
            <p14:sldId id="312"/>
          </p14:sldIdLst>
        </p14:section>
        <p14:section name="在线签约" id="{112A80F0-CBC6-44EE-AED8-A504C07A3461}">
          <p14:sldIdLst>
            <p14:sldId id="305"/>
            <p14:sldId id="286"/>
            <p14:sldId id="288"/>
            <p14:sldId id="289"/>
            <p14:sldId id="283"/>
            <p14:sldId id="284"/>
            <p14:sldId id="285"/>
          </p14:sldIdLst>
        </p14:section>
        <p14:section name="报到证" id="{D18AF508-E04B-479E-8F3F-E76C3811A82F}">
          <p14:sldIdLst>
            <p14:sldId id="306"/>
            <p14:sldId id="291"/>
            <p14:sldId id="293"/>
          </p14:sldIdLst>
        </p14:section>
        <p14:section name="违约、改派" id="{73DD8172-BB32-4AA0-94BE-C10BB607FA11}">
          <p14:sldIdLst>
            <p14:sldId id="307"/>
            <p14:sldId id="297"/>
            <p14:sldId id="298"/>
            <p14:sldId id="299"/>
          </p14:sldIdLst>
        </p14:section>
        <p14:section name="注意事项" id="{55E125DC-ECEE-464B-BC17-01D382AAFB7B}">
          <p14:sldIdLst>
            <p14:sldId id="300"/>
            <p14:sldId id="319"/>
            <p14:sldId id="320"/>
            <p14:sldId id="302"/>
            <p14:sldId id="267"/>
          </p14:sldIdLst>
        </p14:section>
      </p14:sectionLst>
    </p:ex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李 钶欣" initials="李 [5]" lastIdx="1" clrIdx="6"/>
  <p:cmAuthor id="1" name="luzh90@163.com" initials="l" lastIdx="5" clrIdx="0"/>
  <p:cmAuthor id="8" name="李 钶欣" initials="李 [5] [2]" lastIdx="1" clrIdx="7"/>
  <p:cmAuthor id="2" name="李 钶欣" initials="李" lastIdx="1" clrIdx="1"/>
  <p:cmAuthor id="9" name="李 钶欣" initials="李 [6]" lastIdx="1" clrIdx="8"/>
  <p:cmAuthor id="3" name="李 钶欣" initials="李 [2]" lastIdx="1" clrIdx="2"/>
  <p:cmAuthor id="4" name="李 钶欣" initials="李 [3]" lastIdx="1" clrIdx="3"/>
  <p:cmAuthor id="5" name="李 钶欣" initials="李 [4]" lastIdx="1" clrIdx="4"/>
  <p:cmAuthor id="6" name="李 钶欣" initials="李 [3]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FFF"/>
    <a:srgbClr val="1B2153"/>
    <a:srgbClr val="1679AF"/>
    <a:srgbClr val="C2D8F3"/>
    <a:srgbClr val="E7EBF7"/>
    <a:srgbClr val="B7D0F0"/>
    <a:srgbClr val="E7E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76" autoAdjust="0"/>
    <p:restoredTop sz="94660"/>
  </p:normalViewPr>
  <p:slideViewPr>
    <p:cSldViewPr snapToGrid="0" showGuides="1">
      <p:cViewPr varScale="1">
        <p:scale>
          <a:sx n="114" d="100"/>
          <a:sy n="114" d="100"/>
        </p:scale>
        <p:origin x="1482" y="102"/>
      </p:cViewPr>
      <p:guideLst>
        <p:guide orient="horz" pos="2137"/>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6F7A2-ACE5-4EAA-A4A9-5418C39361FF}" type="datetimeFigureOut">
              <a:rPr lang="zh-CN" altLang="en-US" smtClean="0"/>
              <a:pPr/>
              <a:t>2019/10/17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CA6FF-A7CB-4F1C-9F9A-DB043AB425A9}" type="slidenum">
              <a:rPr lang="zh-CN" altLang="en-US" smtClean="0"/>
              <a:pPr/>
              <a:t>‹#›</a:t>
            </a:fld>
            <a:endParaRPr lang="zh-CN" altLang="en-US"/>
          </a:p>
        </p:txBody>
      </p:sp>
    </p:spTree>
    <p:extLst>
      <p:ext uri="{BB962C8B-B14F-4D97-AF65-F5344CB8AC3E}">
        <p14:creationId xmlns:p14="http://schemas.microsoft.com/office/powerpoint/2010/main" val="24047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幻灯片图像占位符 1">
            <a:extLst>
              <a:ext uri="{FF2B5EF4-FFF2-40B4-BE49-F238E27FC236}">
                <a16:creationId xmlns:a16="http://schemas.microsoft.com/office/drawing/2014/main" id="{9F9E4F40-9CB0-4CCC-A16B-2B68AC9B451C}"/>
              </a:ext>
            </a:extLst>
          </p:cNvPr>
          <p:cNvSpPr>
            <a:spLocks noGrp="1" noRot="1" noChangeAspect="1" noChangeArrowheads="1" noTextEdit="1"/>
          </p:cNvSpPr>
          <p:nvPr>
            <p:ph type="sldImg" idx="4294967295"/>
          </p:nvPr>
        </p:nvSpPr>
        <p:spPr>
          <a:xfrm>
            <a:off x="941388" y="1600200"/>
            <a:ext cx="6499225" cy="4873625"/>
          </a:xfrm>
        </p:spPr>
      </p:sp>
      <p:sp>
        <p:nvSpPr>
          <p:cNvPr id="33795" name="备注占位符 2">
            <a:extLst>
              <a:ext uri="{FF2B5EF4-FFF2-40B4-BE49-F238E27FC236}">
                <a16:creationId xmlns:a16="http://schemas.microsoft.com/office/drawing/2014/main" id="{4FEA2989-8866-46EA-B249-43FC712D4D28}"/>
              </a:ext>
            </a:extLst>
          </p:cNvPr>
          <p:cNvSpPr>
            <a:spLocks noGrp="1" noRot="1" noChangeAspect="1" noChangeArrowheads="1"/>
          </p:cNvSpPr>
          <p:nvPr>
            <p:ph type="body" idx="1"/>
          </p:nvPr>
        </p:nvSpPr>
        <p:spPr bwMode="auto">
          <a:xfrm>
            <a:off x="457200" y="1600200"/>
            <a:ext cx="7467600" cy="4873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登陆系统</a:t>
            </a:r>
            <a:r>
              <a:rPr lang="en-US" altLang="zh-CN"/>
              <a:t></a:t>
            </a:r>
            <a:r>
              <a:rPr lang="zh-CN" altLang="en-US"/>
              <a:t>进入“报到证改派遗失管理 ”模块</a:t>
            </a:r>
            <a:r>
              <a:rPr lang="en-US" altLang="zh-CN"/>
              <a:t></a:t>
            </a:r>
            <a:r>
              <a:rPr lang="zh-CN" altLang="en-US"/>
              <a:t>点击增加，输入学生学号回车，下拉选择“报到证业务类型”（改派或者遗失），填写新报到证的相关信息，点“保存”按钮并关闭当前页面</a:t>
            </a:r>
            <a:r>
              <a:rPr lang="en-US" altLang="zh-CN"/>
              <a:t></a:t>
            </a:r>
            <a:r>
              <a:rPr lang="zh-CN" altLang="en-US"/>
              <a:t>进入“报到证”管理模块，查找到学生信息，选择“本科生</a:t>
            </a:r>
            <a:r>
              <a:rPr lang="en-US" altLang="zh-CN"/>
              <a:t>2</a:t>
            </a:r>
            <a:r>
              <a:rPr lang="zh-CN" altLang="en-US"/>
              <a:t>或研究生</a:t>
            </a:r>
            <a:r>
              <a:rPr lang="en-US" altLang="zh-CN"/>
              <a:t>2</a:t>
            </a:r>
            <a:r>
              <a:rPr lang="zh-CN" altLang="en-US"/>
              <a:t>”，打印完成。</a:t>
            </a:r>
          </a:p>
        </p:txBody>
      </p:sp>
    </p:spTree>
    <p:extLst>
      <p:ext uri="{BB962C8B-B14F-4D97-AF65-F5344CB8AC3E}">
        <p14:creationId xmlns:p14="http://schemas.microsoft.com/office/powerpoint/2010/main" val="4227019111"/>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69CD565-D131-44D1-9885-986ED8B53057}" type="datetimeFigureOut">
              <a:rPr lang="zh-CN" altLang="en-US" smtClean="0"/>
              <a:pPr/>
              <a:t>2019/10/17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CA5648-3203-49D0-811F-CF5B5A0B539E}" type="slidenum">
              <a:rPr lang="zh-CN" altLang="en-US" smtClean="0"/>
              <a:pPr/>
              <a:t>‹#›</a:t>
            </a:fld>
            <a:endParaRPr lang="zh-CN" altLang="en-US"/>
          </a:p>
        </p:txBody>
      </p:sp>
    </p:spTree>
    <p:extLst>
      <p:ext uri="{BB962C8B-B14F-4D97-AF65-F5344CB8AC3E}">
        <p14:creationId xmlns:p14="http://schemas.microsoft.com/office/powerpoint/2010/main" val="216432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69CD565-D131-44D1-9885-986ED8B53057}" type="datetimeFigureOut">
              <a:rPr lang="zh-CN" altLang="en-US" smtClean="0"/>
              <a:pPr/>
              <a:t>2019/10/17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CA5648-3203-49D0-811F-CF5B5A0B539E}" type="slidenum">
              <a:rPr lang="zh-CN" altLang="en-US" smtClean="0"/>
              <a:pPr/>
              <a:t>‹#›</a:t>
            </a:fld>
            <a:endParaRPr lang="zh-CN" altLang="en-US"/>
          </a:p>
        </p:txBody>
      </p:sp>
    </p:spTree>
    <p:extLst>
      <p:ext uri="{BB962C8B-B14F-4D97-AF65-F5344CB8AC3E}">
        <p14:creationId xmlns:p14="http://schemas.microsoft.com/office/powerpoint/2010/main" val="289842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69CD565-D131-44D1-9885-986ED8B53057}" type="datetimeFigureOut">
              <a:rPr lang="zh-CN" altLang="en-US" smtClean="0"/>
              <a:pPr/>
              <a:t>2019/10/17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CA5648-3203-49D0-811F-CF5B5A0B539E}" type="slidenum">
              <a:rPr lang="zh-CN" altLang="en-US" smtClean="0"/>
              <a:pPr/>
              <a:t>‹#›</a:t>
            </a:fld>
            <a:endParaRPr lang="zh-CN" altLang="en-US"/>
          </a:p>
        </p:txBody>
      </p:sp>
    </p:spTree>
    <p:extLst>
      <p:ext uri="{BB962C8B-B14F-4D97-AF65-F5344CB8AC3E}">
        <p14:creationId xmlns:p14="http://schemas.microsoft.com/office/powerpoint/2010/main" val="153563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a:p>
        </p:txBody>
      </p:sp>
      <p:sp>
        <p:nvSpPr>
          <p:cNvPr id="4" name="日期占位符 3">
            <a:extLst>
              <a:ext uri="{FF2B5EF4-FFF2-40B4-BE49-F238E27FC236}">
                <a16:creationId xmlns:a16="http://schemas.microsoft.com/office/drawing/2014/main" id="{16A08AF6-BD0E-40F4-9EC5-CFD5763514F2}"/>
              </a:ext>
            </a:extLst>
          </p:cNvPr>
          <p:cNvSpPr>
            <a:spLocks noGrp="1"/>
          </p:cNvSpPr>
          <p:nvPr>
            <p:ph type="dt" sz="half" idx="10"/>
          </p:nvPr>
        </p:nvSpPr>
        <p:spPr>
          <a:xfrm>
            <a:off x="457200" y="6245225"/>
            <a:ext cx="2133600" cy="476250"/>
          </a:xfrm>
        </p:spPr>
        <p:txBody>
          <a:bodyPr/>
          <a:lstStyle>
            <a:lvl1pPr>
              <a:defRPr/>
            </a:lvl1pPr>
          </a:lstStyle>
          <a:p>
            <a:pPr>
              <a:defRPr/>
            </a:pPr>
            <a:fld id="{45C336D7-A465-4FC1-80A1-A0A3B673E236}" type="datetime1">
              <a:rPr lang="zh-CN" altLang="en-US"/>
              <a:pPr>
                <a:defRPr/>
              </a:pPr>
              <a:t>2019/10/17</a:t>
            </a:fld>
            <a:endParaRPr lang="en-US"/>
          </a:p>
        </p:txBody>
      </p:sp>
      <p:sp>
        <p:nvSpPr>
          <p:cNvPr id="5" name="页脚占位符 4">
            <a:extLst>
              <a:ext uri="{FF2B5EF4-FFF2-40B4-BE49-F238E27FC236}">
                <a16:creationId xmlns:a16="http://schemas.microsoft.com/office/drawing/2014/main" id="{52EA836C-1548-4925-84CC-ED206967F636}"/>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灯片编号占位符 5">
            <a:extLst>
              <a:ext uri="{FF2B5EF4-FFF2-40B4-BE49-F238E27FC236}">
                <a16:creationId xmlns:a16="http://schemas.microsoft.com/office/drawing/2014/main" id="{2D0CCA6B-CB2F-43D4-8C73-DF2BF2B31CAA}"/>
              </a:ext>
            </a:extLst>
          </p:cNvPr>
          <p:cNvSpPr>
            <a:spLocks noGrp="1"/>
          </p:cNvSpPr>
          <p:nvPr>
            <p:ph type="sldNum" sz="quarter" idx="12"/>
          </p:nvPr>
        </p:nvSpPr>
        <p:spPr>
          <a:xfrm>
            <a:off x="6553200" y="6245225"/>
            <a:ext cx="2133600" cy="476250"/>
          </a:xfrm>
        </p:spPr>
        <p:txBody>
          <a:bodyPr/>
          <a:lstStyle>
            <a:lvl1pPr>
              <a:defRPr/>
            </a:lvl1pPr>
          </a:lstStyle>
          <a:p>
            <a:pPr>
              <a:defRPr/>
            </a:pPr>
            <a:fld id="{D9489DA9-7D5C-42E6-9822-E3451BBFE763}" type="slidenum">
              <a:rPr lang="zh-CN" altLang="en-US"/>
              <a:pPr>
                <a:defRPr/>
              </a:pPr>
              <a:t>‹#›</a:t>
            </a:fld>
            <a:endParaRPr lang="en-US" altLang="zh-CN"/>
          </a:p>
        </p:txBody>
      </p:sp>
    </p:spTree>
    <p:extLst>
      <p:ext uri="{BB962C8B-B14F-4D97-AF65-F5344CB8AC3E}">
        <p14:creationId xmlns:p14="http://schemas.microsoft.com/office/powerpoint/2010/main" val="341141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69CD565-D131-44D1-9885-986ED8B53057}" type="datetimeFigureOut">
              <a:rPr lang="zh-CN" altLang="en-US" smtClean="0"/>
              <a:pPr/>
              <a:t>2019/10/17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CA5648-3203-49D0-811F-CF5B5A0B539E}" type="slidenum">
              <a:rPr lang="zh-CN" altLang="en-US" smtClean="0"/>
              <a:pPr/>
              <a:t>‹#›</a:t>
            </a:fld>
            <a:endParaRPr lang="zh-CN" altLang="en-US"/>
          </a:p>
        </p:txBody>
      </p:sp>
    </p:spTree>
    <p:extLst>
      <p:ext uri="{BB962C8B-B14F-4D97-AF65-F5344CB8AC3E}">
        <p14:creationId xmlns:p14="http://schemas.microsoft.com/office/powerpoint/2010/main" val="4253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69CD565-D131-44D1-9885-986ED8B53057}" type="datetimeFigureOut">
              <a:rPr lang="zh-CN" altLang="en-US" smtClean="0"/>
              <a:pPr/>
              <a:t>2019/10/17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CA5648-3203-49D0-811F-CF5B5A0B539E}" type="slidenum">
              <a:rPr lang="zh-CN" altLang="en-US" smtClean="0"/>
              <a:pPr/>
              <a:t>‹#›</a:t>
            </a:fld>
            <a:endParaRPr lang="zh-CN" altLang="en-US"/>
          </a:p>
        </p:txBody>
      </p:sp>
    </p:spTree>
    <p:extLst>
      <p:ext uri="{BB962C8B-B14F-4D97-AF65-F5344CB8AC3E}">
        <p14:creationId xmlns:p14="http://schemas.microsoft.com/office/powerpoint/2010/main" val="286578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69CD565-D131-44D1-9885-986ED8B53057}" type="datetimeFigureOut">
              <a:rPr lang="zh-CN" altLang="en-US" smtClean="0"/>
              <a:pPr/>
              <a:t>2019/10/17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ECA5648-3203-49D0-811F-CF5B5A0B539E}" type="slidenum">
              <a:rPr lang="zh-CN" altLang="en-US" smtClean="0"/>
              <a:pPr/>
              <a:t>‹#›</a:t>
            </a:fld>
            <a:endParaRPr lang="zh-CN" altLang="en-US"/>
          </a:p>
        </p:txBody>
      </p:sp>
    </p:spTree>
    <p:extLst>
      <p:ext uri="{BB962C8B-B14F-4D97-AF65-F5344CB8AC3E}">
        <p14:creationId xmlns:p14="http://schemas.microsoft.com/office/powerpoint/2010/main" val="335214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69CD565-D131-44D1-9885-986ED8B53057}" type="datetimeFigureOut">
              <a:rPr lang="zh-CN" altLang="en-US" smtClean="0"/>
              <a:pPr/>
              <a:t>2019/10/17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ECA5648-3203-49D0-811F-CF5B5A0B539E}" type="slidenum">
              <a:rPr lang="zh-CN" altLang="en-US" smtClean="0"/>
              <a:pPr/>
              <a:t>‹#›</a:t>
            </a:fld>
            <a:endParaRPr lang="zh-CN" altLang="en-US"/>
          </a:p>
        </p:txBody>
      </p:sp>
    </p:spTree>
    <p:extLst>
      <p:ext uri="{BB962C8B-B14F-4D97-AF65-F5344CB8AC3E}">
        <p14:creationId xmlns:p14="http://schemas.microsoft.com/office/powerpoint/2010/main" val="415260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69CD565-D131-44D1-9885-986ED8B53057}" type="datetimeFigureOut">
              <a:rPr lang="zh-CN" altLang="en-US" smtClean="0"/>
              <a:pPr/>
              <a:t>2019/10/17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ECA5648-3203-49D0-811F-CF5B5A0B539E}" type="slidenum">
              <a:rPr lang="zh-CN" altLang="en-US" smtClean="0"/>
              <a:pPr/>
              <a:t>‹#›</a:t>
            </a:fld>
            <a:endParaRPr lang="zh-CN" altLang="en-US"/>
          </a:p>
        </p:txBody>
      </p:sp>
    </p:spTree>
    <p:extLst>
      <p:ext uri="{BB962C8B-B14F-4D97-AF65-F5344CB8AC3E}">
        <p14:creationId xmlns:p14="http://schemas.microsoft.com/office/powerpoint/2010/main" val="56698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CD565-D131-44D1-9885-986ED8B53057}" type="datetimeFigureOut">
              <a:rPr lang="zh-CN" altLang="en-US" smtClean="0"/>
              <a:pPr/>
              <a:t>2019/10/17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ECA5648-3203-49D0-811F-CF5B5A0B539E}" type="slidenum">
              <a:rPr lang="zh-CN" altLang="en-US" smtClean="0"/>
              <a:pPr/>
              <a:t>‹#›</a:t>
            </a:fld>
            <a:endParaRPr lang="zh-CN" altLang="en-US"/>
          </a:p>
        </p:txBody>
      </p:sp>
    </p:spTree>
    <p:extLst>
      <p:ext uri="{BB962C8B-B14F-4D97-AF65-F5344CB8AC3E}">
        <p14:creationId xmlns:p14="http://schemas.microsoft.com/office/powerpoint/2010/main" val="27715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69CD565-D131-44D1-9885-986ED8B53057}" type="datetimeFigureOut">
              <a:rPr lang="zh-CN" altLang="en-US" smtClean="0"/>
              <a:pPr/>
              <a:t>2019/10/17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ECA5648-3203-49D0-811F-CF5B5A0B539E}" type="slidenum">
              <a:rPr lang="zh-CN" altLang="en-US" smtClean="0"/>
              <a:pPr/>
              <a:t>‹#›</a:t>
            </a:fld>
            <a:endParaRPr lang="zh-CN" altLang="en-US"/>
          </a:p>
        </p:txBody>
      </p:sp>
    </p:spTree>
    <p:extLst>
      <p:ext uri="{BB962C8B-B14F-4D97-AF65-F5344CB8AC3E}">
        <p14:creationId xmlns:p14="http://schemas.microsoft.com/office/powerpoint/2010/main" val="241368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69CD565-D131-44D1-9885-986ED8B53057}" type="datetimeFigureOut">
              <a:rPr lang="zh-CN" altLang="en-US" smtClean="0"/>
              <a:pPr/>
              <a:t>2019/10/17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ECA5648-3203-49D0-811F-CF5B5A0B539E}" type="slidenum">
              <a:rPr lang="zh-CN" altLang="en-US" smtClean="0"/>
              <a:pPr/>
              <a:t>‹#›</a:t>
            </a:fld>
            <a:endParaRPr lang="zh-CN" altLang="en-US"/>
          </a:p>
        </p:txBody>
      </p:sp>
    </p:spTree>
    <p:extLst>
      <p:ext uri="{BB962C8B-B14F-4D97-AF65-F5344CB8AC3E}">
        <p14:creationId xmlns:p14="http://schemas.microsoft.com/office/powerpoint/2010/main" val="51448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CD565-D131-44D1-9885-986ED8B53057}" type="datetimeFigureOut">
              <a:rPr lang="zh-CN" altLang="en-US" smtClean="0"/>
              <a:pPr/>
              <a:t>2019/10/17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A5648-3203-49D0-811F-CF5B5A0B539E}" type="slidenum">
              <a:rPr lang="zh-CN" altLang="en-US" smtClean="0"/>
              <a:pPr/>
              <a:t>‹#›</a:t>
            </a:fld>
            <a:endParaRPr lang="zh-CN" altLang="en-US"/>
          </a:p>
        </p:txBody>
      </p:sp>
    </p:spTree>
    <p:extLst>
      <p:ext uri="{BB962C8B-B14F-4D97-AF65-F5344CB8AC3E}">
        <p14:creationId xmlns:p14="http://schemas.microsoft.com/office/powerpoint/2010/main" val="1837917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563941" y="1825187"/>
            <a:ext cx="5801253" cy="3088826"/>
          </a:xfrm>
          <a:prstGeom prst="ellipse">
            <a:avLst/>
          </a:prstGeom>
          <a:solidFill>
            <a:schemeClr val="bg2">
              <a:lumMod val="5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768472" y="1877164"/>
            <a:ext cx="5801253" cy="3088826"/>
          </a:xfrm>
          <a:prstGeom prst="ellipse">
            <a:avLst/>
          </a:prstGeom>
          <a:solidFill>
            <a:schemeClr val="bg2">
              <a:lumMod val="9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98863" y="1943988"/>
            <a:ext cx="5801253" cy="3088826"/>
          </a:xfrm>
          <a:prstGeom prst="ellipse">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28829" y="2460631"/>
            <a:ext cx="5490558" cy="1508105"/>
          </a:xfrm>
          <a:prstGeom prst="rect">
            <a:avLst/>
          </a:prstGeom>
          <a:noFill/>
        </p:spPr>
        <p:txBody>
          <a:bodyPr wrap="square" rtlCol="0">
            <a:spAutoFit/>
          </a:bodyPr>
          <a:lstStyle/>
          <a:p>
            <a:pPr algn="ctr"/>
            <a:r>
              <a:rPr lang="en-US" altLang="zh-CN" sz="6000" dirty="0">
                <a:latin typeface="FZXiaoBiaoSong-B05S" charset="-122"/>
                <a:ea typeface="FZXiaoBiaoSong-B05S" charset="-122"/>
                <a:cs typeface="FZXiaoBiaoSong-B05S" charset="-122"/>
              </a:rPr>
              <a:t>2019</a:t>
            </a:r>
          </a:p>
          <a:p>
            <a:pPr algn="ctr"/>
            <a:r>
              <a:rPr lang="zh-CN" altLang="en-US" sz="3200" b="1" dirty="0">
                <a:latin typeface="FZXiaoBiaoSong-B05S" charset="-122"/>
                <a:ea typeface="FZXiaoBiaoSong-B05S" charset="-122"/>
                <a:cs typeface="FZXiaoBiaoSong-B05S" charset="-122"/>
              </a:rPr>
              <a:t>心理系毕业生就业指导会</a:t>
            </a:r>
          </a:p>
        </p:txBody>
      </p:sp>
      <p:cxnSp>
        <p:nvCxnSpPr>
          <p:cNvPr id="15" name="直接连接符 14"/>
          <p:cNvCxnSpPr>
            <a:cxnSpLocks/>
          </p:cNvCxnSpPr>
          <p:nvPr/>
        </p:nvCxnSpPr>
        <p:spPr>
          <a:xfrm>
            <a:off x="7295323" y="3429000"/>
            <a:ext cx="1678995" cy="0"/>
          </a:xfrm>
          <a:prstGeom prst="line">
            <a:avLst/>
          </a:prstGeom>
          <a:ln w="22225">
            <a:solidFill>
              <a:schemeClr val="tx1">
                <a:lumMod val="85000"/>
                <a:lumOff val="15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6" name="直接连接符 15"/>
          <p:cNvCxnSpPr>
            <a:cxnSpLocks/>
          </p:cNvCxnSpPr>
          <p:nvPr/>
        </p:nvCxnSpPr>
        <p:spPr>
          <a:xfrm flipH="1" flipV="1">
            <a:off x="358219" y="3426101"/>
            <a:ext cx="1410253" cy="2899"/>
          </a:xfrm>
          <a:prstGeom prst="line">
            <a:avLst/>
          </a:prstGeom>
          <a:ln w="22225">
            <a:solidFill>
              <a:schemeClr val="tx1">
                <a:lumMod val="85000"/>
                <a:lumOff val="15000"/>
              </a:schemeClr>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0" y="0"/>
            <a:ext cx="9144000" cy="6858000"/>
          </a:xfrm>
          <a:prstGeom prst="rect">
            <a:avLst/>
          </a:prstGeom>
          <a:noFill/>
          <a:ln w="63500" cmpd="thickThi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3680872" y="5929293"/>
            <a:ext cx="1735577" cy="400110"/>
          </a:xfrm>
          <a:prstGeom prst="rect">
            <a:avLst/>
          </a:prstGeom>
          <a:noFill/>
          <a:ln>
            <a:noFill/>
          </a:ln>
        </p:spPr>
        <p:txBody>
          <a:bodyPr wrap="square" rtlCol="0">
            <a:spAutoFit/>
          </a:bodyPr>
          <a:lstStyle/>
          <a:p>
            <a:pPr algn="ctr"/>
            <a:r>
              <a:rPr lang="en-US" altLang="zh-CN" sz="2000" b="1" dirty="0">
                <a:latin typeface="Microsoft YaHei" charset="-122"/>
                <a:ea typeface="Microsoft YaHei" charset="-122"/>
                <a:cs typeface="Microsoft YaHei" charset="-122"/>
              </a:rPr>
              <a:t>2019/10/17</a:t>
            </a:r>
          </a:p>
        </p:txBody>
      </p:sp>
      <p:grpSp>
        <p:nvGrpSpPr>
          <p:cNvPr id="51" name="组合 50"/>
          <p:cNvGrpSpPr/>
          <p:nvPr/>
        </p:nvGrpSpPr>
        <p:grpSpPr>
          <a:xfrm>
            <a:off x="3562297" y="6327704"/>
            <a:ext cx="1975492" cy="49074"/>
            <a:chOff x="5108253" y="1177442"/>
            <a:chExt cx="1975492" cy="49074"/>
          </a:xfrm>
        </p:grpSpPr>
        <p:cxnSp>
          <p:nvCxnSpPr>
            <p:cNvPr id="52" name="直接连接符 51"/>
            <p:cNvCxnSpPr/>
            <p:nvPr/>
          </p:nvCxnSpPr>
          <p:spPr>
            <a:xfrm>
              <a:off x="5108253" y="1226516"/>
              <a:ext cx="1975491" cy="0"/>
            </a:xfrm>
            <a:prstGeom prst="line">
              <a:avLst/>
            </a:prstGeom>
            <a:ln w="22225" cmpd="sng">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108254" y="1177442"/>
              <a:ext cx="1975491" cy="0"/>
            </a:xfrm>
            <a:prstGeom prst="line">
              <a:avLst/>
            </a:prstGeom>
            <a:ln w="28575" cmpd="sng">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3541729" y="5650530"/>
            <a:ext cx="2016626" cy="278698"/>
            <a:chOff x="7150100" y="4803775"/>
            <a:chExt cx="2317750" cy="668338"/>
          </a:xfrm>
        </p:grpSpPr>
        <p:sp>
          <p:nvSpPr>
            <p:cNvPr id="43" name="Freeform 31"/>
            <p:cNvSpPr>
              <a:spLocks/>
            </p:cNvSpPr>
            <p:nvPr/>
          </p:nvSpPr>
          <p:spPr bwMode="auto">
            <a:xfrm>
              <a:off x="8074025" y="4803775"/>
              <a:ext cx="466725" cy="533400"/>
            </a:xfrm>
            <a:custGeom>
              <a:avLst/>
              <a:gdLst>
                <a:gd name="T0" fmla="*/ 60 w 124"/>
                <a:gd name="T1" fmla="*/ 95 h 140"/>
                <a:gd name="T2" fmla="*/ 41 w 124"/>
                <a:gd name="T3" fmla="*/ 42 h 140"/>
                <a:gd name="T4" fmla="*/ 84 w 124"/>
                <a:gd name="T5" fmla="*/ 42 h 140"/>
                <a:gd name="T6" fmla="*/ 65 w 124"/>
                <a:gd name="T7" fmla="*/ 95 h 140"/>
                <a:gd name="T8" fmla="*/ 124 w 124"/>
                <a:gd name="T9" fmla="*/ 140 h 140"/>
                <a:gd name="T10" fmla="*/ 62 w 124"/>
                <a:gd name="T11" fmla="*/ 98 h 140"/>
                <a:gd name="T12" fmla="*/ 0 w 124"/>
                <a:gd name="T13" fmla="*/ 140 h 140"/>
                <a:gd name="T14" fmla="*/ 60 w 124"/>
                <a:gd name="T15" fmla="*/ 9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4000"/>
              </a:schemeClr>
            </a:solidFill>
            <a:ln>
              <a:solidFill>
                <a:schemeClr val="bg2">
                  <a:lumMod val="2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32"/>
            <p:cNvSpPr>
              <a:spLocks/>
            </p:cNvSpPr>
            <p:nvPr/>
          </p:nvSpPr>
          <p:spPr bwMode="auto">
            <a:xfrm>
              <a:off x="8702675" y="5368925"/>
              <a:ext cx="765175" cy="22225"/>
            </a:xfrm>
            <a:custGeom>
              <a:avLst/>
              <a:gdLst>
                <a:gd name="T0" fmla="*/ 101 w 203"/>
                <a:gd name="T1" fmla="*/ 6 h 6"/>
                <a:gd name="T2" fmla="*/ 0 w 203"/>
                <a:gd name="T3" fmla="*/ 3 h 6"/>
                <a:gd name="T4" fmla="*/ 101 w 203"/>
                <a:gd name="T5" fmla="*/ 0 h 6"/>
                <a:gd name="T6" fmla="*/ 203 w 203"/>
                <a:gd name="T7" fmla="*/ 4 h 6"/>
                <a:gd name="T8" fmla="*/ 101 w 203"/>
                <a:gd name="T9" fmla="*/ 6 h 6"/>
              </a:gdLst>
              <a:ahLst/>
              <a:cxnLst>
                <a:cxn ang="0">
                  <a:pos x="T0" y="T1"/>
                </a:cxn>
                <a:cxn ang="0">
                  <a:pos x="T2" y="T3"/>
                </a:cxn>
                <a:cxn ang="0">
                  <a:pos x="T4" y="T5"/>
                </a:cxn>
                <a:cxn ang="0">
                  <a:pos x="T6" y="T7"/>
                </a:cxn>
                <a:cxn ang="0">
                  <a:pos x="T8" y="T9"/>
                </a:cxn>
              </a:cxnLst>
              <a:rect l="0" t="0" r="r" b="b"/>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4000"/>
              </a:schemeClr>
            </a:solidFill>
            <a:ln>
              <a:solidFill>
                <a:schemeClr val="bg2">
                  <a:lumMod val="2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33"/>
            <p:cNvSpPr>
              <a:spLocks/>
            </p:cNvSpPr>
            <p:nvPr/>
          </p:nvSpPr>
          <p:spPr bwMode="auto">
            <a:xfrm>
              <a:off x="7150100" y="5368925"/>
              <a:ext cx="765175" cy="22225"/>
            </a:xfrm>
            <a:custGeom>
              <a:avLst/>
              <a:gdLst>
                <a:gd name="T0" fmla="*/ 102 w 203"/>
                <a:gd name="T1" fmla="*/ 6 h 6"/>
                <a:gd name="T2" fmla="*/ 203 w 203"/>
                <a:gd name="T3" fmla="*/ 3 h 6"/>
                <a:gd name="T4" fmla="*/ 102 w 203"/>
                <a:gd name="T5" fmla="*/ 0 h 6"/>
                <a:gd name="T6" fmla="*/ 0 w 203"/>
                <a:gd name="T7" fmla="*/ 4 h 6"/>
                <a:gd name="T8" fmla="*/ 102 w 203"/>
                <a:gd name="T9" fmla="*/ 6 h 6"/>
              </a:gdLst>
              <a:ahLst/>
              <a:cxnLst>
                <a:cxn ang="0">
                  <a:pos x="T0" y="T1"/>
                </a:cxn>
                <a:cxn ang="0">
                  <a:pos x="T2" y="T3"/>
                </a:cxn>
                <a:cxn ang="0">
                  <a:pos x="T4" y="T5"/>
                </a:cxn>
                <a:cxn ang="0">
                  <a:pos x="T6" y="T7"/>
                </a:cxn>
                <a:cxn ang="0">
                  <a:pos x="T8" y="T9"/>
                </a:cxn>
              </a:cxnLst>
              <a:rect l="0" t="0" r="r" b="b"/>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4000"/>
              </a:schemeClr>
            </a:solidFill>
            <a:ln>
              <a:solidFill>
                <a:schemeClr val="bg2">
                  <a:lumMod val="2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34"/>
            <p:cNvSpPr>
              <a:spLocks/>
            </p:cNvSpPr>
            <p:nvPr/>
          </p:nvSpPr>
          <p:spPr bwMode="auto">
            <a:xfrm>
              <a:off x="7862888" y="5092700"/>
              <a:ext cx="893763" cy="379413"/>
            </a:xfrm>
            <a:custGeom>
              <a:avLst/>
              <a:gdLst>
                <a:gd name="T0" fmla="*/ 118 w 237"/>
                <a:gd name="T1" fmla="*/ 61 h 99"/>
                <a:gd name="T2" fmla="*/ 160 w 237"/>
                <a:gd name="T3" fmla="*/ 86 h 99"/>
                <a:gd name="T4" fmla="*/ 226 w 237"/>
                <a:gd name="T5" fmla="*/ 28 h 99"/>
                <a:gd name="T6" fmla="*/ 178 w 237"/>
                <a:gd name="T7" fmla="*/ 10 h 99"/>
                <a:gd name="T8" fmla="*/ 184 w 237"/>
                <a:gd name="T9" fmla="*/ 64 h 99"/>
                <a:gd name="T10" fmla="*/ 213 w 237"/>
                <a:gd name="T11" fmla="*/ 52 h 99"/>
                <a:gd name="T12" fmla="*/ 199 w 237"/>
                <a:gd name="T13" fmla="*/ 29 h 99"/>
                <a:gd name="T14" fmla="*/ 183 w 237"/>
                <a:gd name="T15" fmla="*/ 44 h 99"/>
                <a:gd name="T16" fmla="*/ 193 w 237"/>
                <a:gd name="T17" fmla="*/ 32 h 99"/>
                <a:gd name="T18" fmla="*/ 210 w 237"/>
                <a:gd name="T19" fmla="*/ 51 h 99"/>
                <a:gd name="T20" fmla="*/ 185 w 237"/>
                <a:gd name="T21" fmla="*/ 61 h 99"/>
                <a:gd name="T22" fmla="*/ 180 w 237"/>
                <a:gd name="T23" fmla="*/ 13 h 99"/>
                <a:gd name="T24" fmla="*/ 224 w 237"/>
                <a:gd name="T25" fmla="*/ 33 h 99"/>
                <a:gd name="T26" fmla="*/ 162 w 237"/>
                <a:gd name="T27" fmla="*/ 84 h 99"/>
                <a:gd name="T28" fmla="*/ 119 w 237"/>
                <a:gd name="T29" fmla="*/ 54 h 99"/>
                <a:gd name="T30" fmla="*/ 74 w 237"/>
                <a:gd name="T31" fmla="*/ 84 h 99"/>
                <a:gd name="T32" fmla="*/ 13 w 237"/>
                <a:gd name="T33" fmla="*/ 33 h 99"/>
                <a:gd name="T34" fmla="*/ 57 w 237"/>
                <a:gd name="T35" fmla="*/ 13 h 99"/>
                <a:gd name="T36" fmla="*/ 52 w 237"/>
                <a:gd name="T37" fmla="*/ 61 h 99"/>
                <a:gd name="T38" fmla="*/ 27 w 237"/>
                <a:gd name="T39" fmla="*/ 51 h 99"/>
                <a:gd name="T40" fmla="*/ 44 w 237"/>
                <a:gd name="T41" fmla="*/ 32 h 99"/>
                <a:gd name="T42" fmla="*/ 54 w 237"/>
                <a:gd name="T43" fmla="*/ 44 h 99"/>
                <a:gd name="T44" fmla="*/ 37 w 237"/>
                <a:gd name="T45" fmla="*/ 29 h 99"/>
                <a:gd name="T46" fmla="*/ 24 w 237"/>
                <a:gd name="T47" fmla="*/ 52 h 99"/>
                <a:gd name="T48" fmla="*/ 53 w 237"/>
                <a:gd name="T49" fmla="*/ 64 h 99"/>
                <a:gd name="T50" fmla="*/ 59 w 237"/>
                <a:gd name="T51" fmla="*/ 10 h 99"/>
                <a:gd name="T52" fmla="*/ 11 w 237"/>
                <a:gd name="T53" fmla="*/ 28 h 99"/>
                <a:gd name="T54" fmla="*/ 76 w 237"/>
                <a:gd name="T55" fmla="*/ 86 h 99"/>
                <a:gd name="T56" fmla="*/ 118 w 237"/>
                <a:gd name="T57"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4000"/>
              </a:schemeClr>
            </a:solidFill>
            <a:ln>
              <a:solidFill>
                <a:schemeClr val="bg2">
                  <a:lumMod val="25000"/>
                </a:schemeClr>
              </a:solidFill>
            </a:ln>
          </p:spPr>
          <p:txBody>
            <a:bodyPr vert="horz" wrap="square" lIns="91440" tIns="45720" rIns="91440" bIns="45720" numCol="1" anchor="t" anchorCtr="0" compatLnSpc="1">
              <a:prstTxWarp prst="textNoShape">
                <a:avLst/>
              </a:prstTxWarp>
            </a:bodyPr>
            <a:lstStyle/>
            <a:p>
              <a:endParaRPr lang="zh-CN" altLang="en-US"/>
            </a:p>
          </p:txBody>
        </p:sp>
      </p:grpSp>
      <p:sp>
        <p:nvSpPr>
          <p:cNvPr id="28" name="TextBox 1">
            <a:extLst>
              <a:ext uri="{FF2B5EF4-FFF2-40B4-BE49-F238E27FC236}">
                <a16:creationId xmlns:a16="http://schemas.microsoft.com/office/drawing/2014/main" id="{54630BEE-344B-400D-8B51-6A628F3DAD34}"/>
              </a:ext>
            </a:extLst>
          </p:cNvPr>
          <p:cNvSpPr txBox="1">
            <a:spLocks noChangeArrowheads="1"/>
          </p:cNvSpPr>
          <p:nvPr/>
        </p:nvSpPr>
        <p:spPr bwMode="auto">
          <a:xfrm>
            <a:off x="4869145" y="5459451"/>
            <a:ext cx="39655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dirty="0">
                <a:latin typeface="Microsoft YaHei" charset="-122"/>
                <a:ea typeface="Microsoft YaHei" charset="-122"/>
                <a:cs typeface="Microsoft YaHei" charset="-122"/>
              </a:rPr>
              <a:t>陆智辉</a:t>
            </a:r>
            <a:endParaRPr lang="en-US" altLang="zh-CN" sz="2000" dirty="0">
              <a:latin typeface="Microsoft YaHei" charset="-122"/>
              <a:ea typeface="Microsoft YaHei" charset="-122"/>
              <a:cs typeface="Microsoft YaHei" charset="-122"/>
            </a:endParaRPr>
          </a:p>
          <a:p>
            <a:pPr algn="r" eaLnBrk="1" hangingPunct="1"/>
            <a:r>
              <a:rPr lang="en-US" altLang="zh-CN" sz="2000" dirty="0">
                <a:latin typeface="Microsoft YaHei" charset="-122"/>
                <a:ea typeface="Microsoft YaHei" charset="-122"/>
                <a:cs typeface="Microsoft YaHei" charset="-122"/>
              </a:rPr>
              <a:t>88273460</a:t>
            </a:r>
          </a:p>
          <a:p>
            <a:pPr algn="r" eaLnBrk="1" hangingPunct="1"/>
            <a:r>
              <a:rPr lang="zh-CN" altLang="en-US" sz="2000" dirty="0">
                <a:latin typeface="Microsoft YaHei" charset="-122"/>
                <a:ea typeface="Microsoft YaHei" charset="-122"/>
                <a:cs typeface="Microsoft YaHei" charset="-122"/>
              </a:rPr>
              <a:t>心理系楼</a:t>
            </a:r>
            <a:r>
              <a:rPr lang="en-US" altLang="zh-CN" sz="2000" dirty="0">
                <a:latin typeface="Microsoft YaHei" charset="-122"/>
                <a:ea typeface="Microsoft YaHei" charset="-122"/>
                <a:cs typeface="Microsoft YaHei" charset="-122"/>
              </a:rPr>
              <a:t>210</a:t>
            </a:r>
            <a:r>
              <a:rPr lang="zh-CN" altLang="en-US" sz="2000" dirty="0">
                <a:latin typeface="Microsoft YaHei" charset="-122"/>
                <a:ea typeface="Microsoft YaHei" charset="-122"/>
                <a:cs typeface="Microsoft YaHei" charset="-122"/>
              </a:rPr>
              <a:t>室</a:t>
            </a:r>
            <a:endParaRPr lang="en-US" altLang="zh-CN" sz="200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2984065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724EF3D-64E1-4673-933D-A16A8728E28B}"/>
              </a:ext>
            </a:extLst>
          </p:cNvPr>
          <p:cNvSpPr/>
          <p:nvPr/>
        </p:nvSpPr>
        <p:spPr>
          <a:xfrm>
            <a:off x="573570" y="1303566"/>
            <a:ext cx="7960830" cy="4662815"/>
          </a:xfrm>
          <a:prstGeom prst="rect">
            <a:avLst/>
          </a:prstGeom>
        </p:spPr>
        <p:txBody>
          <a:bodyPr wrap="square">
            <a:spAutoFit/>
          </a:bodyPr>
          <a:lstStyle/>
          <a:p>
            <a:pPr algn="just">
              <a:lnSpc>
                <a:spcPct val="150000"/>
              </a:lnSpc>
            </a:pPr>
            <a:r>
              <a:rPr lang="en-US" altLang="zh-CN" dirty="0">
                <a:latin typeface="Microsoft YaHei" charset="-122"/>
                <a:ea typeface="Microsoft YaHei" charset="-122"/>
                <a:cs typeface="Microsoft YaHei" charset="-122"/>
              </a:rPr>
              <a:t>1</a:t>
            </a:r>
            <a:r>
              <a:rPr lang="zh-CN" altLang="en-US" dirty="0">
                <a:latin typeface="Microsoft YaHei" charset="-122"/>
                <a:ea typeface="Microsoft YaHei" charset="-122"/>
                <a:cs typeface="Microsoft YaHei" charset="-122"/>
              </a:rPr>
              <a:t>、 请使用</a:t>
            </a:r>
            <a:r>
              <a:rPr lang="en-US" altLang="zh-CN" dirty="0">
                <a:latin typeface="Microsoft YaHei" charset="-122"/>
                <a:ea typeface="Microsoft YaHei" charset="-122"/>
                <a:cs typeface="Microsoft YaHei" charset="-122"/>
              </a:rPr>
              <a:t>IE</a:t>
            </a:r>
            <a:r>
              <a:rPr lang="zh-CN" altLang="en-US" dirty="0">
                <a:latin typeface="Microsoft YaHei" charset="-122"/>
                <a:ea typeface="Microsoft YaHei" charset="-122"/>
                <a:cs typeface="Microsoft YaHei" charset="-122"/>
              </a:rPr>
              <a:t>浏览器完成电子签约流程</a:t>
            </a:r>
            <a:endParaRPr lang="en-US" altLang="zh-CN" dirty="0">
              <a:latin typeface="Microsoft YaHei" charset="-122"/>
              <a:ea typeface="Microsoft YaHei" charset="-122"/>
              <a:cs typeface="Microsoft YaHei" charset="-122"/>
            </a:endParaRPr>
          </a:p>
          <a:p>
            <a:pPr algn="just">
              <a:lnSpc>
                <a:spcPct val="150000"/>
              </a:lnSpc>
            </a:pPr>
            <a:r>
              <a:rPr lang="en-US" altLang="zh-CN" dirty="0">
                <a:latin typeface="Microsoft YaHei" charset="-122"/>
                <a:ea typeface="Microsoft YaHei" charset="-122"/>
                <a:cs typeface="Microsoft YaHei" charset="-122"/>
              </a:rPr>
              <a:t>2</a:t>
            </a:r>
            <a:r>
              <a:rPr lang="zh-CN" altLang="en-US" dirty="0">
                <a:latin typeface="Microsoft YaHei" charset="-122"/>
                <a:ea typeface="Microsoft YaHei" charset="-122"/>
                <a:cs typeface="Microsoft YaHei" charset="-122"/>
              </a:rPr>
              <a:t>、首先设置</a:t>
            </a:r>
            <a:r>
              <a:rPr lang="en-US" altLang="zh-CN" dirty="0">
                <a:latin typeface="Microsoft YaHei" charset="-122"/>
                <a:ea typeface="Microsoft YaHei" charset="-122"/>
                <a:cs typeface="Microsoft YaHei" charset="-122"/>
              </a:rPr>
              <a:t>IE</a:t>
            </a:r>
            <a:r>
              <a:rPr lang="zh-CN" altLang="en-US" dirty="0">
                <a:latin typeface="Microsoft YaHei" charset="-122"/>
                <a:ea typeface="Microsoft YaHei" charset="-122"/>
                <a:cs typeface="Microsoft YaHei" charset="-122"/>
              </a:rPr>
              <a:t>浏览器安全级别：工具→</a:t>
            </a:r>
            <a:r>
              <a:rPr lang="en-US" altLang="zh-CN" dirty="0">
                <a:latin typeface="Microsoft YaHei" charset="-122"/>
                <a:ea typeface="Microsoft YaHei" charset="-122"/>
                <a:cs typeface="Microsoft YaHei" charset="-122"/>
              </a:rPr>
              <a:t>Internet</a:t>
            </a:r>
            <a:r>
              <a:rPr lang="zh-CN" altLang="en-US" dirty="0">
                <a:latin typeface="Microsoft YaHei" charset="-122"/>
                <a:ea typeface="Microsoft YaHei" charset="-122"/>
                <a:cs typeface="Microsoft YaHei" charset="-122"/>
              </a:rPr>
              <a:t>选项→安全→自定义级别→启用“对未标记为可安全执行脚本的</a:t>
            </a:r>
            <a:r>
              <a:rPr lang="en-US" altLang="zh-CN" dirty="0">
                <a:latin typeface="Microsoft YaHei" charset="-122"/>
                <a:ea typeface="Microsoft YaHei" charset="-122"/>
                <a:cs typeface="Microsoft YaHei" charset="-122"/>
              </a:rPr>
              <a:t>ActiveX</a:t>
            </a:r>
            <a:r>
              <a:rPr lang="zh-CN" altLang="en-US" dirty="0">
                <a:latin typeface="Microsoft YaHei" charset="-122"/>
                <a:ea typeface="Microsoft YaHei" charset="-122"/>
                <a:cs typeface="Microsoft YaHei" charset="-122"/>
              </a:rPr>
              <a:t>控件初始化并执行脚本（不安全）”</a:t>
            </a:r>
          </a:p>
          <a:p>
            <a:pPr algn="just">
              <a:lnSpc>
                <a:spcPct val="150000"/>
              </a:lnSpc>
            </a:pPr>
            <a:r>
              <a:rPr lang="en-US" altLang="zh-CN" dirty="0">
                <a:latin typeface="Microsoft YaHei" charset="-122"/>
                <a:ea typeface="Microsoft YaHei" charset="-122"/>
                <a:cs typeface="Microsoft YaHei" charset="-122"/>
              </a:rPr>
              <a:t>3</a:t>
            </a:r>
            <a:r>
              <a:rPr lang="zh-CN" altLang="en-US" dirty="0">
                <a:latin typeface="Microsoft YaHei" charset="-122"/>
                <a:ea typeface="Microsoft YaHei" charset="-122"/>
                <a:cs typeface="Microsoft YaHei" charset="-122"/>
              </a:rPr>
              <a:t>、在打印页面“页面设置”勾选“打印背景颜色和图像</a:t>
            </a:r>
            <a:r>
              <a:rPr lang="en-US" altLang="zh-CN" dirty="0">
                <a:latin typeface="Microsoft YaHei" charset="-122"/>
                <a:ea typeface="Microsoft YaHei" charset="-122"/>
                <a:cs typeface="Microsoft YaHei" charset="-122"/>
              </a:rPr>
              <a:t>(C)”</a:t>
            </a:r>
            <a:r>
              <a:rPr lang="zh-CN" altLang="en-US" dirty="0">
                <a:latin typeface="Microsoft YaHei" charset="-122"/>
                <a:ea typeface="Microsoft YaHei" charset="-122"/>
                <a:cs typeface="Microsoft YaHei" charset="-122"/>
              </a:rPr>
              <a:t>的选项，以确保打印出来有浙江大学</a:t>
            </a:r>
            <a:r>
              <a:rPr lang="en-US" altLang="zh-CN" dirty="0">
                <a:latin typeface="Microsoft YaHei" charset="-122"/>
                <a:ea typeface="Microsoft YaHei" charset="-122"/>
                <a:cs typeface="Microsoft YaHei" charset="-122"/>
              </a:rPr>
              <a:t>logo</a:t>
            </a:r>
            <a:r>
              <a:rPr lang="zh-CN" altLang="en-US" dirty="0">
                <a:latin typeface="Microsoft YaHei" charset="-122"/>
                <a:ea typeface="Microsoft YaHei" charset="-122"/>
                <a:cs typeface="Microsoft YaHei" charset="-122"/>
              </a:rPr>
              <a:t>的水印</a:t>
            </a:r>
          </a:p>
          <a:p>
            <a:pPr algn="just">
              <a:lnSpc>
                <a:spcPct val="150000"/>
              </a:lnSpc>
            </a:pPr>
            <a:r>
              <a:rPr lang="en-US" altLang="zh-CN" dirty="0">
                <a:latin typeface="Microsoft YaHei" charset="-122"/>
                <a:ea typeface="Microsoft YaHei" charset="-122"/>
                <a:cs typeface="Microsoft YaHei" charset="-122"/>
              </a:rPr>
              <a:t>4</a:t>
            </a:r>
            <a:r>
              <a:rPr lang="zh-CN" altLang="en-US" dirty="0">
                <a:latin typeface="Microsoft YaHei" charset="-122"/>
                <a:ea typeface="Microsoft YaHei" charset="-122"/>
                <a:cs typeface="Microsoft YaHei" charset="-122"/>
              </a:rPr>
              <a:t>、签约确认前务必仔细查看用人单位的电子协议书。</a:t>
            </a:r>
          </a:p>
          <a:p>
            <a:pPr algn="just">
              <a:lnSpc>
                <a:spcPct val="150000"/>
              </a:lnSpc>
            </a:pPr>
            <a:r>
              <a:rPr lang="en-US" altLang="zh-CN" dirty="0">
                <a:latin typeface="Microsoft YaHei" charset="-122"/>
                <a:ea typeface="Microsoft YaHei" charset="-122"/>
                <a:cs typeface="Microsoft YaHei" charset="-122"/>
              </a:rPr>
              <a:t>5</a:t>
            </a:r>
            <a:r>
              <a:rPr lang="zh-CN" altLang="en-US" dirty="0">
                <a:latin typeface="Microsoft YaHei" charset="-122"/>
                <a:ea typeface="Microsoft YaHei" charset="-122"/>
                <a:cs typeface="Microsoft YaHei" charset="-122"/>
              </a:rPr>
              <a:t>、电子签约完成后，电子协议正式生效，想要重新签约需走违约流程。</a:t>
            </a:r>
            <a:endParaRPr lang="en-US" altLang="zh-CN" dirty="0">
              <a:latin typeface="Microsoft YaHei" charset="-122"/>
              <a:ea typeface="Microsoft YaHei" charset="-122"/>
              <a:cs typeface="Microsoft YaHei" charset="-122"/>
            </a:endParaRPr>
          </a:p>
          <a:p>
            <a:pPr algn="just">
              <a:lnSpc>
                <a:spcPct val="150000"/>
              </a:lnSpc>
            </a:pPr>
            <a:r>
              <a:rPr lang="en-US" altLang="zh-CN" dirty="0">
                <a:solidFill>
                  <a:srgbClr val="FF0000"/>
                </a:solidFill>
                <a:latin typeface="Microsoft YaHei" charset="-122"/>
                <a:ea typeface="Microsoft YaHei" charset="-122"/>
                <a:cs typeface="Microsoft YaHei" charset="-122"/>
              </a:rPr>
              <a:t>6</a:t>
            </a:r>
            <a:r>
              <a:rPr lang="zh-CN" altLang="en-US" dirty="0">
                <a:solidFill>
                  <a:srgbClr val="FF0000"/>
                </a:solidFill>
                <a:latin typeface="Microsoft YaHei" charset="-122"/>
                <a:ea typeface="Microsoft YaHei" charset="-122"/>
                <a:cs typeface="Microsoft YaHei" charset="-122"/>
              </a:rPr>
              <a:t>、如果用人单位没有档案接收权，则纸质协议中“上级主管部门或当地人事局”要进行盖章，如果单位有人事接收权则可不必。当地人事局如果通过出具接收函的方式（接收函上有公章），则三方协议该栏也可不用盖章。</a:t>
            </a:r>
          </a:p>
        </p:txBody>
      </p:sp>
      <p:sp>
        <p:nvSpPr>
          <p:cNvPr id="3" name="TextBox 1">
            <a:extLst>
              <a:ext uri="{FF2B5EF4-FFF2-40B4-BE49-F238E27FC236}">
                <a16:creationId xmlns:a16="http://schemas.microsoft.com/office/drawing/2014/main" id="{6C50E94C-A59C-4D5A-939A-7423352EF3FE}"/>
              </a:ext>
            </a:extLst>
          </p:cNvPr>
          <p:cNvSpPr txBox="1">
            <a:spLocks noChangeArrowheads="1"/>
          </p:cNvSpPr>
          <p:nvPr/>
        </p:nvSpPr>
        <p:spPr bwMode="auto">
          <a:xfrm>
            <a:off x="539750" y="596574"/>
            <a:ext cx="6264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1B2153"/>
                </a:solidFill>
                <a:latin typeface="微软雅黑" panose="020B0503020204020204" pitchFamily="34" charset="-122"/>
                <a:ea typeface="微软雅黑" panose="020B0503020204020204" pitchFamily="34" charset="-122"/>
              </a:rPr>
              <a:t>电子三方协议书签订注意事项</a:t>
            </a:r>
          </a:p>
        </p:txBody>
      </p:sp>
      <p:cxnSp>
        <p:nvCxnSpPr>
          <p:cNvPr id="4" name="直接连接符 10">
            <a:extLst>
              <a:ext uri="{FF2B5EF4-FFF2-40B4-BE49-F238E27FC236}">
                <a16:creationId xmlns:a16="http://schemas.microsoft.com/office/drawing/2014/main" id="{FE5E9BC4-5417-424F-8597-19561F9DDC5C}"/>
              </a:ext>
            </a:extLst>
          </p:cNvPr>
          <p:cNvCxnSpPr>
            <a:cxnSpLocks noChangeShapeType="1"/>
          </p:cNvCxnSpPr>
          <p:nvPr/>
        </p:nvCxnSpPr>
        <p:spPr bwMode="auto">
          <a:xfrm>
            <a:off x="600075" y="1196975"/>
            <a:ext cx="7858125"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82020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3F1F98A9-6B28-4804-8534-B6C703F35DFD}"/>
              </a:ext>
            </a:extLst>
          </p:cNvPr>
          <p:cNvSpPr txBox="1">
            <a:spLocks noChangeArrowheads="1"/>
          </p:cNvSpPr>
          <p:nvPr/>
        </p:nvSpPr>
        <p:spPr>
          <a:xfrm>
            <a:off x="446088" y="1429971"/>
            <a:ext cx="8251825" cy="4983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Wingdings 3" panose="05040102010807070707" pitchFamily="18" charset="2"/>
              <a:buNone/>
            </a:pPr>
            <a:endParaRPr lang="zh-CN" altLang="en-US" sz="2000" dirty="0">
              <a:solidFill>
                <a:srgbClr val="6D6D6D"/>
              </a:solidFill>
              <a:latin typeface="微软雅黑" panose="020B0503020204020204" pitchFamily="34" charset="-122"/>
              <a:ea typeface="微软雅黑" panose="020B0503020204020204" pitchFamily="34" charset="-122"/>
            </a:endParaRPr>
          </a:p>
        </p:txBody>
      </p:sp>
      <p:sp>
        <p:nvSpPr>
          <p:cNvPr id="6" name="TextBox 1">
            <a:extLst>
              <a:ext uri="{FF2B5EF4-FFF2-40B4-BE49-F238E27FC236}">
                <a16:creationId xmlns:a16="http://schemas.microsoft.com/office/drawing/2014/main" id="{6C50E94C-A59C-4D5A-939A-7423352EF3FE}"/>
              </a:ext>
            </a:extLst>
          </p:cNvPr>
          <p:cNvSpPr txBox="1">
            <a:spLocks noChangeArrowheads="1"/>
          </p:cNvSpPr>
          <p:nvPr/>
        </p:nvSpPr>
        <p:spPr bwMode="auto">
          <a:xfrm>
            <a:off x="539750" y="596574"/>
            <a:ext cx="6264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1B2153"/>
                </a:solidFill>
                <a:latin typeface="微软雅黑" panose="020B0503020204020204" pitchFamily="34" charset="-122"/>
                <a:ea typeface="微软雅黑" panose="020B0503020204020204" pitchFamily="34" charset="-122"/>
              </a:rPr>
              <a:t>电子三方协议书签订注意事项</a:t>
            </a:r>
          </a:p>
        </p:txBody>
      </p:sp>
      <p:cxnSp>
        <p:nvCxnSpPr>
          <p:cNvPr id="7" name="直接连接符 10">
            <a:extLst>
              <a:ext uri="{FF2B5EF4-FFF2-40B4-BE49-F238E27FC236}">
                <a16:creationId xmlns:a16="http://schemas.microsoft.com/office/drawing/2014/main" id="{FE5E9BC4-5417-424F-8597-19561F9DDC5C}"/>
              </a:ext>
            </a:extLst>
          </p:cNvPr>
          <p:cNvCxnSpPr>
            <a:cxnSpLocks noChangeShapeType="1"/>
          </p:cNvCxnSpPr>
          <p:nvPr/>
        </p:nvCxnSpPr>
        <p:spPr bwMode="auto">
          <a:xfrm>
            <a:off x="600075" y="1196975"/>
            <a:ext cx="7858125"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
        <p:nvSpPr>
          <p:cNvPr id="8" name="矩形 7">
            <a:extLst>
              <a:ext uri="{FF2B5EF4-FFF2-40B4-BE49-F238E27FC236}">
                <a16:creationId xmlns:a16="http://schemas.microsoft.com/office/drawing/2014/main" id="{0724EF3D-64E1-4673-933D-A16A8728E28B}"/>
              </a:ext>
            </a:extLst>
          </p:cNvPr>
          <p:cNvSpPr/>
          <p:nvPr/>
        </p:nvSpPr>
        <p:spPr>
          <a:xfrm>
            <a:off x="573570" y="1360716"/>
            <a:ext cx="7960830" cy="2585323"/>
          </a:xfrm>
          <a:prstGeom prst="rect">
            <a:avLst/>
          </a:prstGeom>
        </p:spPr>
        <p:txBody>
          <a:bodyPr wrap="square">
            <a:spAutoFit/>
          </a:bodyPr>
          <a:lstStyle/>
          <a:p>
            <a:pPr algn="just">
              <a:lnSpc>
                <a:spcPct val="150000"/>
              </a:lnSpc>
            </a:pPr>
            <a:r>
              <a:rPr lang="en-US" altLang="zh-CN" dirty="0">
                <a:solidFill>
                  <a:srgbClr val="020C2C"/>
                </a:solidFill>
                <a:latin typeface="微软雅黑" panose="020B0503020204020204" pitchFamily="34" charset="-122"/>
                <a:ea typeface="微软雅黑" panose="020B0503020204020204" pitchFamily="34" charset="-122"/>
                <a:sym typeface="宋体" panose="02010600030101010101" pitchFamily="2" charset="-122"/>
              </a:rPr>
              <a:t>7</a:t>
            </a:r>
            <a:r>
              <a:rPr lang="zh-CN" altLang="en-US" dirty="0">
                <a:solidFill>
                  <a:srgbClr val="020C2C"/>
                </a:solidFill>
                <a:latin typeface="微软雅黑" panose="020B0503020204020204" pitchFamily="34" charset="-122"/>
                <a:ea typeface="微软雅黑" panose="020B0503020204020204" pitchFamily="34" charset="-122"/>
                <a:sym typeface="宋体" panose="02010600030101010101" pitchFamily="2" charset="-122"/>
              </a:rPr>
              <a:t>、网上签约后学生自行打印协议书并经用人单位和学院盖章并将第一联上交学院留存，</a:t>
            </a:r>
            <a:r>
              <a:rPr lang="zh-CN" altLang="en-US"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原则上无论用人单位与学院是否盖章确认，该协议书都已生效，</a:t>
            </a:r>
            <a:r>
              <a:rPr lang="zh-CN" altLang="en-US" dirty="0">
                <a:latin typeface="微软雅黑" panose="020B0503020204020204" pitchFamily="34" charset="-122"/>
                <a:ea typeface="微软雅黑" panose="020B0503020204020204" pitchFamily="34" charset="-122"/>
                <a:sym typeface="宋体" panose="02010600030101010101" pitchFamily="2" charset="-122"/>
              </a:rPr>
              <a:t>请各位同学谨慎签约。（学院收到纸质协议书后主要针对报到证信息和档案寄送信息进行审核）</a:t>
            </a:r>
            <a:endParaRPr lang="en-US" altLang="zh-CN" dirty="0">
              <a:latin typeface="微软雅黑" panose="020B0503020204020204" pitchFamily="34" charset="-122"/>
              <a:ea typeface="微软雅黑" panose="020B0503020204020204" pitchFamily="34" charset="-122"/>
              <a:sym typeface="宋体" panose="02010600030101010101" pitchFamily="2" charset="-122"/>
            </a:endParaRPr>
          </a:p>
          <a:p>
            <a:pPr algn="just">
              <a:lnSpc>
                <a:spcPct val="150000"/>
              </a:lnSpc>
            </a:pPr>
            <a:endParaRPr lang="en-US" altLang="zh-CN" dirty="0">
              <a:latin typeface="微软雅黑" panose="020B0503020204020204" pitchFamily="34" charset="-122"/>
              <a:ea typeface="微软雅黑" panose="020B0503020204020204" pitchFamily="34" charset="-122"/>
              <a:sym typeface="宋体" panose="02010600030101010101" pitchFamily="2" charset="-122"/>
            </a:endParaRPr>
          </a:p>
          <a:p>
            <a:pPr algn="just">
              <a:lnSpc>
                <a:spcPct val="150000"/>
              </a:lnSpc>
            </a:pPr>
            <a:r>
              <a:rPr lang="en-US" altLang="zh-CN" dirty="0">
                <a:latin typeface="微软雅黑" panose="020B0503020204020204" pitchFamily="34" charset="-122"/>
                <a:ea typeface="微软雅黑" panose="020B0503020204020204" pitchFamily="34" charset="-122"/>
                <a:sym typeface="宋体" panose="02010600030101010101" pitchFamily="2" charset="-122"/>
              </a:rPr>
              <a:t>8</a:t>
            </a:r>
            <a:r>
              <a:rPr lang="zh-CN" altLang="en-US" dirty="0">
                <a:latin typeface="微软雅黑" panose="020B0503020204020204" pitchFamily="34" charset="-122"/>
                <a:ea typeface="微软雅黑" panose="020B0503020204020204" pitchFamily="34" charset="-122"/>
                <a:sym typeface="宋体" panose="02010600030101010101" pitchFamily="2" charset="-122"/>
              </a:rPr>
              <a:t>、如需违约须按照违约流程办理违约手续。</a:t>
            </a:r>
          </a:p>
        </p:txBody>
      </p:sp>
    </p:spTree>
    <p:extLst>
      <p:ext uri="{BB962C8B-B14F-4D97-AF65-F5344CB8AC3E}">
        <p14:creationId xmlns:p14="http://schemas.microsoft.com/office/powerpoint/2010/main" val="314953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5">
            <a:extLst>
              <a:ext uri="{FF2B5EF4-FFF2-40B4-BE49-F238E27FC236}">
                <a16:creationId xmlns:a16="http://schemas.microsoft.com/office/drawing/2014/main" id="{85853AE6-68F8-4B8E-AAC6-F938F487CF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9" b="4222"/>
          <a:stretch/>
        </p:blipFill>
        <p:spPr bwMode="auto">
          <a:xfrm>
            <a:off x="533400" y="1295839"/>
            <a:ext cx="5610225" cy="419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a:extLst>
              <a:ext uri="{FF2B5EF4-FFF2-40B4-BE49-F238E27FC236}">
                <a16:creationId xmlns:a16="http://schemas.microsoft.com/office/drawing/2014/main" id="{ECB5F567-29E0-47F9-B045-D6A4090B87DC}"/>
              </a:ext>
            </a:extLst>
          </p:cNvPr>
          <p:cNvSpPr>
            <a:spLocks noChangeArrowheads="1"/>
          </p:cNvSpPr>
          <p:nvPr/>
        </p:nvSpPr>
        <p:spPr bwMode="auto">
          <a:xfrm>
            <a:off x="288925" y="5786438"/>
            <a:ext cx="8566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dirty="0">
                <a:solidFill>
                  <a:srgbClr val="FF0000"/>
                </a:solidFill>
                <a:latin typeface="黑体" panose="02010609060101010101" pitchFamily="49" charset="-122"/>
                <a:ea typeface="黑体" panose="02010609060101010101" pitchFamily="49" charset="-122"/>
                <a:sym typeface="楷体_GB2312" charset="-122"/>
              </a:rPr>
              <a:t>申请关闭学生在线签约，纸质协议录入，交登记表，学院审核</a:t>
            </a:r>
            <a:endParaRPr lang="zh-CN" altLang="en-US"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5" name="TextBox 1">
            <a:extLst>
              <a:ext uri="{FF2B5EF4-FFF2-40B4-BE49-F238E27FC236}">
                <a16:creationId xmlns:a16="http://schemas.microsoft.com/office/drawing/2014/main" id="{6C50E94C-A59C-4D5A-939A-7423352EF3FE}"/>
              </a:ext>
            </a:extLst>
          </p:cNvPr>
          <p:cNvSpPr txBox="1">
            <a:spLocks noChangeArrowheads="1"/>
          </p:cNvSpPr>
          <p:nvPr/>
        </p:nvSpPr>
        <p:spPr bwMode="auto">
          <a:xfrm>
            <a:off x="539750" y="596574"/>
            <a:ext cx="6264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1B2153"/>
                </a:solidFill>
                <a:latin typeface="微软雅黑" panose="020B0503020204020204" pitchFamily="34" charset="-122"/>
                <a:ea typeface="微软雅黑" panose="020B0503020204020204" pitchFamily="34" charset="-122"/>
              </a:rPr>
              <a:t>毕业生操作流程</a:t>
            </a:r>
            <a:r>
              <a:rPr lang="en-US" altLang="zh-CN" sz="2800" b="1" dirty="0">
                <a:solidFill>
                  <a:srgbClr val="1B2153"/>
                </a:solidFill>
                <a:latin typeface="微软雅黑" panose="020B0503020204020204" pitchFamily="34" charset="-122"/>
                <a:ea typeface="微软雅黑" panose="020B0503020204020204" pitchFamily="34" charset="-122"/>
              </a:rPr>
              <a:t>——</a:t>
            </a:r>
            <a:r>
              <a:rPr lang="zh-CN" altLang="en-US" sz="2800" b="1" dirty="0">
                <a:solidFill>
                  <a:srgbClr val="1B2153"/>
                </a:solidFill>
                <a:latin typeface="微软雅黑" panose="020B0503020204020204" pitchFamily="34" charset="-122"/>
                <a:ea typeface="微软雅黑" panose="020B0503020204020204" pitchFamily="34" charset="-122"/>
              </a:rPr>
              <a:t>出国</a:t>
            </a:r>
          </a:p>
        </p:txBody>
      </p:sp>
      <p:sp>
        <p:nvSpPr>
          <p:cNvPr id="6" name="矩形 5">
            <a:extLst>
              <a:ext uri="{FF2B5EF4-FFF2-40B4-BE49-F238E27FC236}">
                <a16:creationId xmlns:a16="http://schemas.microsoft.com/office/drawing/2014/main" id="{0724EF3D-64E1-4673-933D-A16A8728E28B}"/>
              </a:ext>
            </a:extLst>
          </p:cNvPr>
          <p:cNvSpPr/>
          <p:nvPr/>
        </p:nvSpPr>
        <p:spPr>
          <a:xfrm>
            <a:off x="6345721" y="1732191"/>
            <a:ext cx="2369655" cy="1477328"/>
          </a:xfrm>
          <a:prstGeom prst="rect">
            <a:avLst/>
          </a:prstGeom>
        </p:spPr>
        <p:txBody>
          <a:bodyPr wrap="square">
            <a:spAutoFit/>
          </a:bodyPr>
          <a:lstStyle/>
          <a:p>
            <a:pPr algn="just">
              <a:lnSpc>
                <a:spcPct val="150000"/>
              </a:lnSpc>
            </a:pPr>
            <a:r>
              <a:rPr lang="en-US" altLang="zh-CN" sz="2000" dirty="0">
                <a:latin typeface="Microsoft YaHei" charset="-122"/>
                <a:ea typeface="Microsoft YaHei" charset="-122"/>
                <a:cs typeface="Microsoft YaHei" charset="-122"/>
              </a:rPr>
              <a:t>1</a:t>
            </a:r>
            <a:r>
              <a:rPr lang="zh-CN" altLang="en-US" sz="2000" dirty="0">
                <a:latin typeface="Microsoft YaHei" charset="-122"/>
                <a:ea typeface="Microsoft YaHei" charset="-122"/>
                <a:cs typeface="Microsoft YaHei" charset="-122"/>
              </a:rPr>
              <a:t>、交证明材料</a:t>
            </a:r>
          </a:p>
          <a:p>
            <a:pPr algn="just">
              <a:lnSpc>
                <a:spcPct val="150000"/>
              </a:lnSpc>
            </a:pPr>
            <a:r>
              <a:rPr lang="en-US" altLang="zh-CN" sz="2000" dirty="0">
                <a:latin typeface="Microsoft YaHei" charset="-122"/>
                <a:ea typeface="Microsoft YaHei" charset="-122"/>
                <a:cs typeface="Microsoft YaHei" charset="-122"/>
              </a:rPr>
              <a:t>2</a:t>
            </a:r>
            <a:r>
              <a:rPr lang="zh-CN" altLang="en-US" sz="2000" dirty="0">
                <a:latin typeface="Microsoft YaHei" charset="-122"/>
                <a:ea typeface="Microsoft YaHei" charset="-122"/>
                <a:cs typeface="Microsoft YaHei" charset="-122"/>
              </a:rPr>
              <a:t>、交出国登记表</a:t>
            </a:r>
          </a:p>
          <a:p>
            <a:pPr algn="just">
              <a:lnSpc>
                <a:spcPct val="150000"/>
              </a:lnSpc>
            </a:pPr>
            <a:r>
              <a:rPr lang="en-US" altLang="zh-CN" sz="2000" dirty="0">
                <a:latin typeface="Microsoft YaHei" charset="-122"/>
                <a:ea typeface="Microsoft YaHei" charset="-122"/>
                <a:cs typeface="Microsoft YaHei" charset="-122"/>
              </a:rPr>
              <a:t>3</a:t>
            </a:r>
            <a:r>
              <a:rPr lang="zh-CN" altLang="en-US" sz="2000" dirty="0">
                <a:latin typeface="Microsoft YaHei" charset="-122"/>
                <a:ea typeface="Microsoft YaHei" charset="-122"/>
                <a:cs typeface="Microsoft YaHei" charset="-122"/>
              </a:rPr>
              <a:t>、调档函</a:t>
            </a:r>
          </a:p>
        </p:txBody>
      </p:sp>
      <p:cxnSp>
        <p:nvCxnSpPr>
          <p:cNvPr id="7" name="直接连接符 10">
            <a:extLst>
              <a:ext uri="{FF2B5EF4-FFF2-40B4-BE49-F238E27FC236}">
                <a16:creationId xmlns:a16="http://schemas.microsoft.com/office/drawing/2014/main" id="{FE5E9BC4-5417-424F-8597-19561F9DDC5C}"/>
              </a:ext>
            </a:extLst>
          </p:cNvPr>
          <p:cNvCxnSpPr>
            <a:cxnSpLocks noChangeShapeType="1"/>
          </p:cNvCxnSpPr>
          <p:nvPr/>
        </p:nvCxnSpPr>
        <p:spPr bwMode="auto">
          <a:xfrm>
            <a:off x="600075" y="1196975"/>
            <a:ext cx="7858125"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6614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Oval 4">
            <a:extLst>
              <a:ext uri="{FF2B5EF4-FFF2-40B4-BE49-F238E27FC236}">
                <a16:creationId xmlns:a16="http://schemas.microsoft.com/office/drawing/2014/main" id="{2B3B91CD-F530-4CF5-ABF5-DD321856CE89}"/>
              </a:ext>
            </a:extLst>
          </p:cNvPr>
          <p:cNvSpPr>
            <a:spLocks noChangeArrowheads="1"/>
          </p:cNvSpPr>
          <p:nvPr/>
        </p:nvSpPr>
        <p:spPr bwMode="auto">
          <a:xfrm>
            <a:off x="971550" y="3573463"/>
            <a:ext cx="863600" cy="5032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endParaRPr lang="zh-CN" altLang="zh-CN" sz="1200">
              <a:solidFill>
                <a:srgbClr val="FF3300"/>
              </a:solidFill>
              <a:latin typeface="Century Schoolbook" panose="02040604050505020304" pitchFamily="18" charset="0"/>
              <a:ea typeface="宋体" panose="02010600030101010101" pitchFamily="2" charset="-122"/>
              <a:sym typeface="宋体" panose="02010600030101010101" pitchFamily="2" charset="-122"/>
            </a:endParaRPr>
          </a:p>
        </p:txBody>
      </p:sp>
      <p:sp>
        <p:nvSpPr>
          <p:cNvPr id="6" name="TextBox 1">
            <a:extLst>
              <a:ext uri="{FF2B5EF4-FFF2-40B4-BE49-F238E27FC236}">
                <a16:creationId xmlns:a16="http://schemas.microsoft.com/office/drawing/2014/main" id="{6C50E94C-A59C-4D5A-939A-7423352EF3FE}"/>
              </a:ext>
            </a:extLst>
          </p:cNvPr>
          <p:cNvSpPr txBox="1">
            <a:spLocks noChangeArrowheads="1"/>
          </p:cNvSpPr>
          <p:nvPr/>
        </p:nvSpPr>
        <p:spPr bwMode="auto">
          <a:xfrm>
            <a:off x="539750" y="596574"/>
            <a:ext cx="6264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1B2153"/>
                </a:solidFill>
                <a:latin typeface="微软雅黑" panose="020B0503020204020204" pitchFamily="34" charset="-122"/>
                <a:ea typeface="微软雅黑" panose="020B0503020204020204" pitchFamily="34" charset="-122"/>
              </a:rPr>
              <a:t>灵活就业和自主创业</a:t>
            </a:r>
          </a:p>
        </p:txBody>
      </p:sp>
      <p:cxnSp>
        <p:nvCxnSpPr>
          <p:cNvPr id="7" name="直接连接符 10">
            <a:extLst>
              <a:ext uri="{FF2B5EF4-FFF2-40B4-BE49-F238E27FC236}">
                <a16:creationId xmlns:a16="http://schemas.microsoft.com/office/drawing/2014/main" id="{FE5E9BC4-5417-424F-8597-19561F9DDC5C}"/>
              </a:ext>
            </a:extLst>
          </p:cNvPr>
          <p:cNvCxnSpPr>
            <a:cxnSpLocks noChangeShapeType="1"/>
          </p:cNvCxnSpPr>
          <p:nvPr/>
        </p:nvCxnSpPr>
        <p:spPr bwMode="auto">
          <a:xfrm>
            <a:off x="600075" y="1196975"/>
            <a:ext cx="7858125"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
        <p:nvSpPr>
          <p:cNvPr id="8" name="矩形 7">
            <a:extLst>
              <a:ext uri="{FF2B5EF4-FFF2-40B4-BE49-F238E27FC236}">
                <a16:creationId xmlns:a16="http://schemas.microsoft.com/office/drawing/2014/main" id="{0724EF3D-64E1-4673-933D-A16A8728E28B}"/>
              </a:ext>
            </a:extLst>
          </p:cNvPr>
          <p:cNvSpPr/>
          <p:nvPr/>
        </p:nvSpPr>
        <p:spPr>
          <a:xfrm>
            <a:off x="573570" y="1532166"/>
            <a:ext cx="7960830" cy="4247317"/>
          </a:xfrm>
          <a:prstGeom prst="rect">
            <a:avLst/>
          </a:prstGeom>
        </p:spPr>
        <p:txBody>
          <a:bodyPr wrap="square">
            <a:spAutoFit/>
          </a:bodyPr>
          <a:lstStyle/>
          <a:p>
            <a:pPr marL="285750" indent="-285750" algn="just">
              <a:lnSpc>
                <a:spcPct val="150000"/>
              </a:lnSpc>
              <a:spcBef>
                <a:spcPct val="50000"/>
              </a:spcBef>
              <a:buFont typeface="Arial" charset="0"/>
              <a:buChar char="•"/>
            </a:pPr>
            <a:r>
              <a:rPr lang="zh-CN" altLang="en-US" dirty="0">
                <a:latin typeface="Microsoft YaHei" charset="-122"/>
                <a:ea typeface="Microsoft YaHei" charset="-122"/>
                <a:cs typeface="Microsoft YaHei" charset="-122"/>
              </a:rPr>
              <a:t>毕业生以灵活方式就业，其中包括自主创业、自由职业、临时性工作等。</a:t>
            </a:r>
            <a:endParaRPr lang="en-US" altLang="zh-CN" dirty="0">
              <a:latin typeface="Microsoft YaHei" charset="-122"/>
              <a:ea typeface="Microsoft YaHei" charset="-122"/>
              <a:cs typeface="Microsoft YaHei" charset="-122"/>
            </a:endParaRPr>
          </a:p>
          <a:p>
            <a:pPr marL="285750" indent="-285750" algn="just">
              <a:lnSpc>
                <a:spcPct val="150000"/>
              </a:lnSpc>
              <a:spcBef>
                <a:spcPct val="50000"/>
              </a:spcBef>
              <a:buFont typeface="Arial" charset="0"/>
              <a:buChar char="•"/>
            </a:pPr>
            <a:r>
              <a:rPr lang="zh-CN" altLang="en-US" dirty="0">
                <a:latin typeface="Microsoft YaHei" charset="-122"/>
                <a:ea typeface="Microsoft YaHei" charset="-122"/>
                <a:cs typeface="Microsoft YaHei" charset="-122"/>
              </a:rPr>
              <a:t>自由职业指以个体劳动为主的一类职业，如作家、自由撰稿人、翻译工作者、中介服务工作者、某些艺术工作者等。自由职业、临时性工作等需要填写</a:t>
            </a:r>
            <a:r>
              <a:rPr lang="zh-CN" altLang="en-US" dirty="0">
                <a:solidFill>
                  <a:srgbClr val="FF0000"/>
                </a:solidFill>
                <a:latin typeface="Microsoft YaHei" charset="-122"/>
                <a:ea typeface="Microsoft YaHei" charset="-122"/>
                <a:cs typeface="Microsoft YaHei" charset="-122"/>
              </a:rPr>
              <a:t>《浙江大学毕业生灵活就业登记表》</a:t>
            </a:r>
            <a:r>
              <a:rPr lang="zh-CN" altLang="en-US" dirty="0">
                <a:latin typeface="Microsoft YaHei" charset="-122"/>
                <a:ea typeface="Microsoft YaHei" charset="-122"/>
                <a:cs typeface="Microsoft YaHei" charset="-122"/>
              </a:rPr>
              <a:t>，并提供有关证明材料。</a:t>
            </a:r>
          </a:p>
          <a:p>
            <a:pPr marL="285750" indent="-285750" algn="just">
              <a:lnSpc>
                <a:spcPct val="150000"/>
              </a:lnSpc>
              <a:spcBef>
                <a:spcPct val="50000"/>
              </a:spcBef>
              <a:buFont typeface="Arial" charset="0"/>
              <a:buChar char="•"/>
            </a:pPr>
            <a:r>
              <a:rPr lang="zh-CN" altLang="en-US" dirty="0">
                <a:latin typeface="Microsoft YaHei" charset="-122"/>
                <a:ea typeface="Microsoft YaHei" charset="-122"/>
                <a:cs typeface="Microsoft YaHei" charset="-122"/>
              </a:rPr>
              <a:t>自主创业指创立企业（包括参与创立企业），或是新企业的所有者、管理者。包括个体经营和合伙经营两种类型，需要填写《</a:t>
            </a:r>
            <a:r>
              <a:rPr lang="zh-CN" altLang="en-US" dirty="0">
                <a:solidFill>
                  <a:srgbClr val="FF0000"/>
                </a:solidFill>
                <a:latin typeface="Microsoft YaHei" charset="-122"/>
                <a:ea typeface="Microsoft YaHei" charset="-122"/>
                <a:cs typeface="Microsoft YaHei" charset="-122"/>
              </a:rPr>
              <a:t>浙江大学毕业生自主创业登记表》</a:t>
            </a:r>
            <a:r>
              <a:rPr lang="zh-CN" altLang="en-US" dirty="0">
                <a:latin typeface="Microsoft YaHei" charset="-122"/>
                <a:ea typeface="Microsoft YaHei" charset="-122"/>
                <a:cs typeface="Microsoft YaHei" charset="-122"/>
              </a:rPr>
              <a:t>，并提供有关证明材料。</a:t>
            </a:r>
            <a:endParaRPr lang="en-US" altLang="zh-CN" dirty="0">
              <a:latin typeface="Microsoft YaHei" charset="-122"/>
              <a:ea typeface="Microsoft YaHei" charset="-122"/>
              <a:cs typeface="Microsoft YaHei" charset="-122"/>
            </a:endParaRPr>
          </a:p>
          <a:p>
            <a:pPr algn="ctr">
              <a:lnSpc>
                <a:spcPct val="150000"/>
              </a:lnSpc>
              <a:spcBef>
                <a:spcPct val="50000"/>
              </a:spcBef>
            </a:pPr>
            <a:r>
              <a:rPr lang="zh-CN" altLang="en-US" b="1" dirty="0">
                <a:solidFill>
                  <a:srgbClr val="FF0000"/>
                </a:solidFill>
                <a:latin typeface="Microsoft YaHei" charset="-122"/>
                <a:ea typeface="Microsoft YaHei" charset="-122"/>
                <a:cs typeface="Microsoft YaHei" charset="-122"/>
              </a:rPr>
              <a:t>相关表格请在系网学生天地</a:t>
            </a:r>
            <a:r>
              <a:rPr lang="en-US" altLang="zh-CN" b="1" dirty="0">
                <a:solidFill>
                  <a:srgbClr val="FF0000"/>
                </a:solidFill>
                <a:latin typeface="Microsoft YaHei" charset="-122"/>
                <a:ea typeface="Microsoft YaHei" charset="-122"/>
                <a:cs typeface="Microsoft YaHei" charset="-122"/>
              </a:rPr>
              <a:t>-</a:t>
            </a:r>
            <a:r>
              <a:rPr lang="zh-CN" altLang="en-US" b="1" dirty="0">
                <a:solidFill>
                  <a:srgbClr val="FF0000"/>
                </a:solidFill>
                <a:latin typeface="Microsoft YaHei" charset="-122"/>
                <a:ea typeface="Microsoft YaHei" charset="-122"/>
                <a:cs typeface="Microsoft YaHei" charset="-122"/>
              </a:rPr>
              <a:t>资料下载板块下载</a:t>
            </a:r>
          </a:p>
          <a:p>
            <a:pPr algn="just">
              <a:lnSpc>
                <a:spcPct val="150000"/>
              </a:lnSpc>
            </a:pPr>
            <a:endParaRPr lang="zh-CN" altLang="en-US"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96536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内容占位符 2">
            <a:extLst>
              <a:ext uri="{FF2B5EF4-FFF2-40B4-BE49-F238E27FC236}">
                <a16:creationId xmlns:a16="http://schemas.microsoft.com/office/drawing/2014/main" id="{7F0BC390-3CBB-4D22-A8E1-7588677955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32"/>
          <a:stretch/>
        </p:blipFill>
        <p:spPr bwMode="auto">
          <a:xfrm>
            <a:off x="528635" y="945931"/>
            <a:ext cx="4068763" cy="508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2">
            <a:extLst>
              <a:ext uri="{FF2B5EF4-FFF2-40B4-BE49-F238E27FC236}">
                <a16:creationId xmlns:a16="http://schemas.microsoft.com/office/drawing/2014/main" id="{24A84B45-4A03-40B6-9B84-AC2A35551036}"/>
              </a:ext>
            </a:extLst>
          </p:cNvPr>
          <p:cNvSpPr>
            <a:spLocks noGrp="1" noChangeArrowheads="1"/>
          </p:cNvSpPr>
          <p:nvPr>
            <p:ph type="title" idx="4294967295"/>
          </p:nvPr>
        </p:nvSpPr>
        <p:spPr>
          <a:xfrm>
            <a:off x="611981" y="323909"/>
            <a:ext cx="7920038" cy="588962"/>
          </a:xfrm>
          <a:noFill/>
        </p:spPr>
        <p:txBody>
          <a:bodyPr>
            <a:normAutofit/>
          </a:bodyPr>
          <a:lstStyle/>
          <a:p>
            <a:pPr algn="ctr" eaLnBrk="1" hangingPunct="1"/>
            <a:r>
              <a:rPr lang="zh-CN" altLang="en-US" sz="1800" dirty="0">
                <a:solidFill>
                  <a:srgbClr val="1B2153"/>
                </a:solidFill>
                <a:latin typeface="Microsoft YaHei" charset="-122"/>
                <a:ea typeface="Microsoft YaHei" charset="-122"/>
                <a:cs typeface="Microsoft YaHei" charset="-122"/>
                <a:sym typeface="微软雅黑" panose="020B0503020204020204" pitchFamily="34" charset="-122"/>
              </a:rPr>
              <a:t>请依据类别填写灵活就业登记表或自主创业登记表，并提供有关证明材料</a:t>
            </a:r>
            <a:endParaRPr lang="zh-CN" altLang="en-US" sz="1800" dirty="0">
              <a:solidFill>
                <a:srgbClr val="1B2153"/>
              </a:solidFill>
              <a:latin typeface="Microsoft YaHei" charset="-122"/>
              <a:ea typeface="Microsoft YaHei" charset="-122"/>
              <a:cs typeface="Microsoft YaHei" charset="-122"/>
            </a:endParaRPr>
          </a:p>
        </p:txBody>
      </p:sp>
      <p:sp>
        <p:nvSpPr>
          <p:cNvPr id="16389" name="Oval 6">
            <a:extLst>
              <a:ext uri="{FF2B5EF4-FFF2-40B4-BE49-F238E27FC236}">
                <a16:creationId xmlns:a16="http://schemas.microsoft.com/office/drawing/2014/main" id="{1E4EC2AE-EDE1-4E18-B339-EA35E1605A23}"/>
              </a:ext>
            </a:extLst>
          </p:cNvPr>
          <p:cNvSpPr>
            <a:spLocks noChangeArrowheads="1"/>
          </p:cNvSpPr>
          <p:nvPr/>
        </p:nvSpPr>
        <p:spPr bwMode="auto">
          <a:xfrm>
            <a:off x="7451725" y="3141663"/>
            <a:ext cx="576263" cy="574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endParaRPr lang="zh-CN" altLang="zh-CN" sz="1200">
              <a:solidFill>
                <a:srgbClr val="FF3300"/>
              </a:solidFill>
              <a:latin typeface="Century Schoolbook" panose="02040604050505020304" pitchFamily="18" charset="0"/>
              <a:ea typeface="宋体" panose="02010600030101010101" pitchFamily="2" charset="-122"/>
              <a:sym typeface="宋体" panose="02010600030101010101" pitchFamily="2" charset="-122"/>
            </a:endParaRPr>
          </a:p>
        </p:txBody>
      </p:sp>
      <p:pic>
        <p:nvPicPr>
          <p:cNvPr id="16390" name="图片 3">
            <a:extLst>
              <a:ext uri="{FF2B5EF4-FFF2-40B4-BE49-F238E27FC236}">
                <a16:creationId xmlns:a16="http://schemas.microsoft.com/office/drawing/2014/main" id="{1A01B3C5-08FE-4202-B84F-617B9E402F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59"/>
          <a:stretch/>
        </p:blipFill>
        <p:spPr bwMode="auto">
          <a:xfrm>
            <a:off x="4729166" y="842331"/>
            <a:ext cx="4071937" cy="521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a:extLst>
              <a:ext uri="{FF2B5EF4-FFF2-40B4-BE49-F238E27FC236}">
                <a16:creationId xmlns:a16="http://schemas.microsoft.com/office/drawing/2014/main" id="{ECB5F567-29E0-47F9-B045-D6A4090B87DC}"/>
              </a:ext>
            </a:extLst>
          </p:cNvPr>
          <p:cNvSpPr>
            <a:spLocks noChangeArrowheads="1"/>
          </p:cNvSpPr>
          <p:nvPr/>
        </p:nvSpPr>
        <p:spPr bwMode="auto">
          <a:xfrm>
            <a:off x="288925" y="6100760"/>
            <a:ext cx="8566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sz="2200" dirty="0">
                <a:solidFill>
                  <a:srgbClr val="FF0000"/>
                </a:solidFill>
                <a:latin typeface="黑体" panose="02010609060101010101" pitchFamily="49" charset="-122"/>
                <a:ea typeface="黑体" panose="02010609060101010101" pitchFamily="49" charset="-122"/>
                <a:sym typeface="楷体_GB2312" charset="-122"/>
              </a:rPr>
              <a:t>申请关闭学生在线签约，纸质协议录入，交登记表，学院审核</a:t>
            </a:r>
            <a:endParaRPr lang="zh-CN" altLang="en-US" sz="2200"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Tree>
    <p:extLst>
      <p:ext uri="{BB962C8B-B14F-4D97-AF65-F5344CB8AC3E}">
        <p14:creationId xmlns:p14="http://schemas.microsoft.com/office/powerpoint/2010/main" val="578093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6">
            <a:extLst>
              <a:ext uri="{FF2B5EF4-FFF2-40B4-BE49-F238E27FC236}">
                <a16:creationId xmlns:a16="http://schemas.microsoft.com/office/drawing/2014/main" id="{D0EEB6BB-78A1-4D1F-AF44-E8865FB12266}"/>
              </a:ext>
            </a:extLst>
          </p:cNvPr>
          <p:cNvSpPr txBox="1">
            <a:spLocks noChangeArrowheads="1"/>
          </p:cNvSpPr>
          <p:nvPr/>
        </p:nvSpPr>
        <p:spPr bwMode="auto">
          <a:xfrm>
            <a:off x="44450" y="1816100"/>
            <a:ext cx="4205288" cy="3154363"/>
          </a:xfrm>
          <a:prstGeom prst="rect">
            <a:avLst/>
          </a:prstGeom>
          <a:noFill/>
          <a:ln w="9525">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en-US" altLang="zh-CN" sz="19900" b="1" dirty="0">
                <a:solidFill>
                  <a:schemeClr val="bg2">
                    <a:lumMod val="25000"/>
                  </a:schemeClr>
                </a:solidFill>
                <a:latin typeface="Arial Black" panose="020B0A04020102020204" pitchFamily="34" charset="0"/>
              </a:rPr>
              <a:t>03</a:t>
            </a:r>
          </a:p>
        </p:txBody>
      </p:sp>
      <p:sp>
        <p:nvSpPr>
          <p:cNvPr id="7171" name="文本框 7">
            <a:extLst>
              <a:ext uri="{FF2B5EF4-FFF2-40B4-BE49-F238E27FC236}">
                <a16:creationId xmlns:a16="http://schemas.microsoft.com/office/drawing/2014/main" id="{477B3843-4D3D-4759-8F62-D81556741E36}"/>
              </a:ext>
            </a:extLst>
          </p:cNvPr>
          <p:cNvSpPr txBox="1">
            <a:spLocks noChangeArrowheads="1"/>
          </p:cNvSpPr>
          <p:nvPr/>
        </p:nvSpPr>
        <p:spPr bwMode="auto">
          <a:xfrm>
            <a:off x="0" y="3070225"/>
            <a:ext cx="3887788"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en-US" altLang="zh-CN" sz="3600" b="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dirty="0">
                <a:solidFill>
                  <a:schemeClr val="bg2">
                    <a:lumMod val="50000"/>
                  </a:schemeClr>
                </a:solidFill>
                <a:latin typeface="Times New Roman" panose="02020603050405020304" pitchFamily="18" charset="0"/>
                <a:ea typeface="宋体" panose="02010600030101010101" pitchFamily="2" charset="-122"/>
                <a:cs typeface="Times New Roman" panose="02020603050405020304" pitchFamily="18" charset="0"/>
              </a:rPr>
              <a:t>PART THREE</a:t>
            </a:r>
          </a:p>
        </p:txBody>
      </p:sp>
      <p:sp>
        <p:nvSpPr>
          <p:cNvPr id="7172" name="文本框 8">
            <a:extLst>
              <a:ext uri="{FF2B5EF4-FFF2-40B4-BE49-F238E27FC236}">
                <a16:creationId xmlns:a16="http://schemas.microsoft.com/office/drawing/2014/main" id="{4CCEFC68-C13C-4623-8346-BAB6BC68518A}"/>
              </a:ext>
            </a:extLst>
          </p:cNvPr>
          <p:cNvSpPr txBox="1">
            <a:spLocks noChangeArrowheads="1"/>
          </p:cNvSpPr>
          <p:nvPr/>
        </p:nvSpPr>
        <p:spPr bwMode="auto">
          <a:xfrm>
            <a:off x="3721101" y="2674144"/>
            <a:ext cx="46624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90000"/>
              </a:lnSpc>
              <a:spcBef>
                <a:spcPct val="0"/>
              </a:spcBef>
              <a:buClrTx/>
              <a:buSzTx/>
              <a:buFont typeface="Arial" panose="020B0604020202020204" pitchFamily="34" charset="0"/>
              <a:buNone/>
            </a:pPr>
            <a:r>
              <a:rPr lang="zh-CN" altLang="en-US" sz="3400" dirty="0">
                <a:solidFill>
                  <a:schemeClr val="tx2">
                    <a:lumMod val="75000"/>
                  </a:schemeClr>
                </a:solidFill>
                <a:sym typeface="Arial" panose="020B0604020202020204" pitchFamily="34" charset="0"/>
              </a:rPr>
              <a:t>报到证</a:t>
            </a:r>
            <a:endParaRPr lang="en-US" altLang="zh-CN" sz="3400" dirty="0">
              <a:solidFill>
                <a:schemeClr val="tx2">
                  <a:lumMod val="75000"/>
                </a:schemeClr>
              </a:solidFill>
              <a:sym typeface="Arial" panose="020B0604020202020204" pitchFamily="34" charset="0"/>
            </a:endParaRPr>
          </a:p>
        </p:txBody>
      </p:sp>
      <p:cxnSp>
        <p:nvCxnSpPr>
          <p:cNvPr id="7173" name="直接连接符 10">
            <a:extLst>
              <a:ext uri="{FF2B5EF4-FFF2-40B4-BE49-F238E27FC236}">
                <a16:creationId xmlns:a16="http://schemas.microsoft.com/office/drawing/2014/main" id="{2B1B226C-5742-4271-A5A2-8DD7A1DCE70F}"/>
              </a:ext>
            </a:extLst>
          </p:cNvPr>
          <p:cNvCxnSpPr>
            <a:cxnSpLocks noChangeShapeType="1"/>
          </p:cNvCxnSpPr>
          <p:nvPr/>
        </p:nvCxnSpPr>
        <p:spPr bwMode="auto">
          <a:xfrm>
            <a:off x="3970338" y="3394075"/>
            <a:ext cx="4608512"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64141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724EF3D-64E1-4673-933D-A16A8728E28B}"/>
              </a:ext>
            </a:extLst>
          </p:cNvPr>
          <p:cNvSpPr/>
          <p:nvPr/>
        </p:nvSpPr>
        <p:spPr>
          <a:xfrm>
            <a:off x="600075" y="1262278"/>
            <a:ext cx="8053595" cy="2120902"/>
          </a:xfrm>
          <a:prstGeom prst="rect">
            <a:avLst/>
          </a:prstGeom>
        </p:spPr>
        <p:txBody>
          <a:bodyPr wrap="square">
            <a:spAutoFit/>
          </a:bodyPr>
          <a:lstStyle/>
          <a:p>
            <a:pPr marL="285750" indent="-285750" algn="just">
              <a:lnSpc>
                <a:spcPct val="150000"/>
              </a:lnSpc>
              <a:buFont typeface="Arial" charset="0"/>
              <a:buChar char="•"/>
            </a:pPr>
            <a:r>
              <a:rPr lang="zh-CN" altLang="en-US" dirty="0">
                <a:latin typeface="Microsoft YaHei" charset="-122"/>
                <a:ea typeface="Microsoft YaHei" charset="-122"/>
                <a:cs typeface="Microsoft YaHei" charset="-122"/>
              </a:rPr>
              <a:t>学生拿到毕业生证书后，学校会根据就业管理系统协议书信息开具报到证。</a:t>
            </a:r>
            <a:endParaRPr lang="en-US" altLang="zh-CN" dirty="0">
              <a:latin typeface="Microsoft YaHei" charset="-122"/>
              <a:ea typeface="Microsoft YaHei" charset="-122"/>
              <a:cs typeface="Microsoft YaHei" charset="-122"/>
            </a:endParaRPr>
          </a:p>
          <a:p>
            <a:pPr marL="285750" indent="-285750" algn="just">
              <a:lnSpc>
                <a:spcPct val="150000"/>
              </a:lnSpc>
              <a:buFont typeface="Arial" charset="0"/>
              <a:buChar char="•"/>
            </a:pPr>
            <a:r>
              <a:rPr lang="zh-CN" altLang="en-US" dirty="0">
                <a:latin typeface="Microsoft YaHei" charset="-122"/>
                <a:ea typeface="Microsoft YaHei" charset="-122"/>
                <a:cs typeface="Microsoft YaHei" charset="-122"/>
              </a:rPr>
              <a:t>报到证有两联，上联（本科生为蓝色，研究生为红色）由学生亲自携带，下联（白色）将放入档案。</a:t>
            </a:r>
            <a:r>
              <a:rPr lang="zh-CN" altLang="en-US" b="1" dirty="0">
                <a:latin typeface="Microsoft YaHei" charset="-122"/>
                <a:ea typeface="Microsoft YaHei" charset="-122"/>
                <a:cs typeface="Microsoft YaHei" charset="-122"/>
              </a:rPr>
              <a:t>一般报到证开到哪（即报到证抬头），</a:t>
            </a:r>
            <a:r>
              <a:rPr lang="zh-CN" altLang="en-US" b="1" dirty="0">
                <a:solidFill>
                  <a:srgbClr val="FF0000"/>
                </a:solidFill>
                <a:latin typeface="Microsoft YaHei" charset="-122"/>
                <a:ea typeface="Microsoft YaHei" charset="-122"/>
                <a:cs typeface="Microsoft YaHei" charset="-122"/>
              </a:rPr>
              <a:t>档案</a:t>
            </a:r>
            <a:r>
              <a:rPr lang="zh-CN" altLang="en-US" b="1" dirty="0">
                <a:latin typeface="Microsoft YaHei" charset="-122"/>
                <a:ea typeface="Microsoft YaHei" charset="-122"/>
                <a:cs typeface="Microsoft YaHei" charset="-122"/>
              </a:rPr>
              <a:t>就寄到哪。</a:t>
            </a:r>
            <a:r>
              <a:rPr lang="zh-CN" altLang="en-US" dirty="0">
                <a:latin typeface="Microsoft YaHei" charset="-122"/>
                <a:ea typeface="Microsoft YaHei" charset="-122"/>
                <a:cs typeface="Microsoft YaHei" charset="-122"/>
              </a:rPr>
              <a:t>档案以邮政局机要方式寄出（较慢但不会丢）。</a:t>
            </a:r>
            <a:r>
              <a:rPr lang="zh-CN" altLang="en-US" b="1" dirty="0">
                <a:latin typeface="Microsoft YaHei" charset="-122"/>
                <a:ea typeface="Microsoft YaHei" charset="-122"/>
                <a:cs typeface="Microsoft YaHei" charset="-122"/>
              </a:rPr>
              <a:t>（报到证抬头请确认无误，烦请与单位确认后标注到交回的三方首页）</a:t>
            </a:r>
            <a:endParaRPr lang="en-US" altLang="zh-CN" b="1" dirty="0">
              <a:latin typeface="Microsoft YaHei" charset="-122"/>
              <a:ea typeface="Microsoft YaHei" charset="-122"/>
              <a:cs typeface="Microsoft YaHei" charset="-122"/>
            </a:endParaRPr>
          </a:p>
        </p:txBody>
      </p:sp>
      <p:cxnSp>
        <p:nvCxnSpPr>
          <p:cNvPr id="4" name="直接连接符 10">
            <a:extLst>
              <a:ext uri="{FF2B5EF4-FFF2-40B4-BE49-F238E27FC236}">
                <a16:creationId xmlns:a16="http://schemas.microsoft.com/office/drawing/2014/main" id="{FE5E9BC4-5417-424F-8597-19561F9DDC5C}"/>
              </a:ext>
            </a:extLst>
          </p:cNvPr>
          <p:cNvCxnSpPr>
            <a:cxnSpLocks noChangeShapeType="1"/>
          </p:cNvCxnSpPr>
          <p:nvPr/>
        </p:nvCxnSpPr>
        <p:spPr bwMode="auto">
          <a:xfrm>
            <a:off x="600075" y="1196975"/>
            <a:ext cx="7309014"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
        <p:nvSpPr>
          <p:cNvPr id="8" name="TextBox 4">
            <a:extLst>
              <a:ext uri="{FF2B5EF4-FFF2-40B4-BE49-F238E27FC236}">
                <a16:creationId xmlns:a16="http://schemas.microsoft.com/office/drawing/2014/main" id="{5CEB11D4-BC09-4B3F-9D91-6B6C8227B427}"/>
              </a:ext>
            </a:extLst>
          </p:cNvPr>
          <p:cNvSpPr>
            <a:spLocks noChangeArrowheads="1"/>
          </p:cNvSpPr>
          <p:nvPr/>
        </p:nvSpPr>
        <p:spPr bwMode="auto">
          <a:xfrm>
            <a:off x="1697151" y="6033407"/>
            <a:ext cx="5749698" cy="463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0170" tIns="46990" rIns="90170" bIns="46990">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dirty="0">
                <a:solidFill>
                  <a:srgbClr val="FF0000"/>
                </a:solidFill>
                <a:latin typeface="Microsoft YaHei" charset="-122"/>
                <a:ea typeface="Microsoft YaHei" charset="-122"/>
                <a:cs typeface="Microsoft YaHei" charset="-122"/>
                <a:sym typeface="宋体" panose="02010600030101010101" pitchFamily="2" charset="-122"/>
              </a:rPr>
              <a:t>报到证是指档案报到，不是就业本人报到</a:t>
            </a:r>
            <a:endParaRPr lang="zh-CN" altLang="en-US" dirty="0">
              <a:solidFill>
                <a:schemeClr val="tx1"/>
              </a:solidFill>
              <a:latin typeface="Microsoft YaHei" charset="-122"/>
              <a:ea typeface="Microsoft YaHei" charset="-122"/>
              <a:cs typeface="Microsoft YaHei" charset="-122"/>
            </a:endParaRPr>
          </a:p>
        </p:txBody>
      </p:sp>
      <p:sp>
        <p:nvSpPr>
          <p:cNvPr id="9" name="矩形 8">
            <a:extLst>
              <a:ext uri="{FF2B5EF4-FFF2-40B4-BE49-F238E27FC236}">
                <a16:creationId xmlns:a16="http://schemas.microsoft.com/office/drawing/2014/main" id="{9C2A0BFB-7D8B-47FD-8714-1B6AB8E52D09}"/>
              </a:ext>
            </a:extLst>
          </p:cNvPr>
          <p:cNvSpPr/>
          <p:nvPr/>
        </p:nvSpPr>
        <p:spPr>
          <a:xfrm>
            <a:off x="571047" y="3392488"/>
            <a:ext cx="8006896" cy="2585323"/>
          </a:xfrm>
          <a:prstGeom prst="rect">
            <a:avLst/>
          </a:prstGeom>
        </p:spPr>
        <p:txBody>
          <a:bodyPr wrap="square">
            <a:spAutoFit/>
          </a:bodyPr>
          <a:lstStyle/>
          <a:p>
            <a:pPr algn="just">
              <a:lnSpc>
                <a:spcPct val="150000"/>
              </a:lnSpc>
            </a:pPr>
            <a:r>
              <a:rPr lang="zh-CN" altLang="en-US" b="1" dirty="0">
                <a:solidFill>
                  <a:srgbClr val="FF0000"/>
                </a:solidFill>
                <a:latin typeface="Microsoft YaHei" charset="-122"/>
                <a:ea typeface="Microsoft YaHei" charset="-122"/>
                <a:cs typeface="Microsoft YaHei" charset="-122"/>
              </a:rPr>
              <a:t>报到证的重要性：</a:t>
            </a:r>
            <a:endParaRPr lang="en-US" altLang="zh-CN" b="1" dirty="0">
              <a:solidFill>
                <a:srgbClr val="FF0000"/>
              </a:solidFill>
              <a:latin typeface="Microsoft YaHei" charset="-122"/>
              <a:ea typeface="Microsoft YaHei" charset="-122"/>
              <a:cs typeface="Microsoft YaHei" charset="-122"/>
            </a:endParaRPr>
          </a:p>
          <a:p>
            <a:pPr algn="just">
              <a:lnSpc>
                <a:spcPct val="150000"/>
              </a:lnSpc>
            </a:pPr>
            <a:r>
              <a:rPr lang="en-US" altLang="zh-CN" dirty="0">
                <a:latin typeface="Microsoft YaHei" charset="-122"/>
                <a:ea typeface="Microsoft YaHei" charset="-122"/>
                <a:cs typeface="Microsoft YaHei" charset="-122"/>
              </a:rPr>
              <a:t>1</a:t>
            </a:r>
            <a:r>
              <a:rPr lang="zh-CN" altLang="en-US" dirty="0">
                <a:latin typeface="Microsoft YaHei" charset="-122"/>
                <a:ea typeface="Microsoft YaHei" charset="-122"/>
                <a:cs typeface="Microsoft YaHei" charset="-122"/>
              </a:rPr>
              <a:t>、报到证是毕业生办理</a:t>
            </a:r>
            <a:r>
              <a:rPr lang="zh-CN" altLang="en-US" dirty="0">
                <a:solidFill>
                  <a:srgbClr val="FF0000"/>
                </a:solidFill>
                <a:latin typeface="Microsoft YaHei" charset="-122"/>
                <a:ea typeface="Microsoft YaHei" charset="-122"/>
                <a:cs typeface="Microsoft YaHei" charset="-122"/>
              </a:rPr>
              <a:t>档案投递</a:t>
            </a:r>
            <a:r>
              <a:rPr lang="zh-CN" altLang="en-US" dirty="0">
                <a:latin typeface="Microsoft YaHei" charset="-122"/>
                <a:ea typeface="Microsoft YaHei" charset="-122"/>
                <a:cs typeface="Microsoft YaHei" charset="-122"/>
              </a:rPr>
              <a:t>、离校等相关手续的重要凭据；</a:t>
            </a:r>
            <a:endParaRPr lang="en-US" altLang="zh-CN" dirty="0">
              <a:latin typeface="Microsoft YaHei" charset="-122"/>
              <a:ea typeface="Microsoft YaHei" charset="-122"/>
              <a:cs typeface="Microsoft YaHei" charset="-122"/>
            </a:endParaRPr>
          </a:p>
          <a:p>
            <a:pPr algn="just">
              <a:lnSpc>
                <a:spcPct val="150000"/>
              </a:lnSpc>
            </a:pPr>
            <a:r>
              <a:rPr lang="en-US" altLang="zh-CN" dirty="0">
                <a:latin typeface="Microsoft YaHei" charset="-122"/>
                <a:ea typeface="Microsoft YaHei" charset="-122"/>
                <a:cs typeface="Microsoft YaHei" charset="-122"/>
              </a:rPr>
              <a:t>2</a:t>
            </a:r>
            <a:r>
              <a:rPr lang="zh-CN" altLang="en-US" dirty="0">
                <a:latin typeface="Microsoft YaHei" charset="-122"/>
                <a:ea typeface="Microsoft YaHei" charset="-122"/>
                <a:cs typeface="Microsoft YaHei" charset="-122"/>
              </a:rPr>
              <a:t>、报到证是毕业生到用人单位报到的证明。毕业生到用人单位报到时，须持就业报到证的上联部分，用人单位凭就业报到证为毕业生办理相关</a:t>
            </a:r>
            <a:r>
              <a:rPr lang="zh-CN" altLang="en-US" dirty="0">
                <a:solidFill>
                  <a:srgbClr val="FF0000"/>
                </a:solidFill>
                <a:latin typeface="Microsoft YaHei" charset="-122"/>
                <a:ea typeface="Microsoft YaHei" charset="-122"/>
                <a:cs typeface="Microsoft YaHei" charset="-122"/>
              </a:rPr>
              <a:t>入职</a:t>
            </a:r>
            <a:r>
              <a:rPr lang="zh-CN" altLang="en-US" dirty="0">
                <a:latin typeface="Microsoft YaHei" charset="-122"/>
                <a:ea typeface="Microsoft YaHei" charset="-122"/>
                <a:cs typeface="Microsoft YaHei" charset="-122"/>
              </a:rPr>
              <a:t>手续；</a:t>
            </a:r>
            <a:endParaRPr lang="en-US" altLang="zh-CN" dirty="0">
              <a:latin typeface="Microsoft YaHei" charset="-122"/>
              <a:ea typeface="Microsoft YaHei" charset="-122"/>
              <a:cs typeface="Microsoft YaHei" charset="-122"/>
            </a:endParaRPr>
          </a:p>
          <a:p>
            <a:pPr algn="just">
              <a:lnSpc>
                <a:spcPct val="150000"/>
              </a:lnSpc>
            </a:pPr>
            <a:r>
              <a:rPr lang="en-US" altLang="zh-CN" dirty="0">
                <a:latin typeface="Microsoft YaHei" charset="-122"/>
                <a:ea typeface="Microsoft YaHei" charset="-122"/>
                <a:cs typeface="Microsoft YaHei" charset="-122"/>
              </a:rPr>
              <a:t>3</a:t>
            </a:r>
            <a:r>
              <a:rPr lang="zh-CN" altLang="en-US" dirty="0">
                <a:latin typeface="Microsoft YaHei" charset="-122"/>
                <a:ea typeface="Microsoft YaHei" charset="-122"/>
                <a:cs typeface="Microsoft YaHei" charset="-122"/>
              </a:rPr>
              <a:t>、用人单位所在地公安部门凭就业报到证为毕业生办理</a:t>
            </a:r>
            <a:r>
              <a:rPr lang="zh-CN" altLang="en-US" dirty="0">
                <a:solidFill>
                  <a:srgbClr val="FF0000"/>
                </a:solidFill>
                <a:latin typeface="Microsoft YaHei" charset="-122"/>
                <a:ea typeface="Microsoft YaHei" charset="-122"/>
                <a:cs typeface="Microsoft YaHei" charset="-122"/>
              </a:rPr>
              <a:t>落户</a:t>
            </a:r>
            <a:r>
              <a:rPr lang="zh-CN" altLang="en-US" dirty="0">
                <a:latin typeface="Microsoft YaHei" charset="-122"/>
                <a:ea typeface="Microsoft YaHei" charset="-122"/>
                <a:cs typeface="Microsoft YaHei" charset="-122"/>
              </a:rPr>
              <a:t>手续；</a:t>
            </a:r>
            <a:endParaRPr lang="en-US" altLang="zh-CN" dirty="0">
              <a:latin typeface="Microsoft YaHei" charset="-122"/>
              <a:ea typeface="Microsoft YaHei" charset="-122"/>
              <a:cs typeface="Microsoft YaHei" charset="-122"/>
            </a:endParaRPr>
          </a:p>
          <a:p>
            <a:pPr algn="just">
              <a:lnSpc>
                <a:spcPct val="150000"/>
              </a:lnSpc>
            </a:pPr>
            <a:r>
              <a:rPr lang="en-US" altLang="zh-CN" dirty="0">
                <a:latin typeface="Microsoft YaHei" charset="-122"/>
                <a:ea typeface="Microsoft YaHei" charset="-122"/>
                <a:cs typeface="Microsoft YaHei" charset="-122"/>
              </a:rPr>
              <a:t>4</a:t>
            </a:r>
            <a:r>
              <a:rPr lang="zh-CN" altLang="en-US" dirty="0">
                <a:latin typeface="Microsoft YaHei" charset="-122"/>
                <a:ea typeface="Microsoft YaHei" charset="-122"/>
                <a:cs typeface="Microsoft YaHei" charset="-122"/>
              </a:rPr>
              <a:t>、人事档案中一份重要的认证材料：干部身份认证、评职称等。</a:t>
            </a:r>
          </a:p>
        </p:txBody>
      </p:sp>
      <p:sp>
        <p:nvSpPr>
          <p:cNvPr id="7" name="TextBox 1">
            <a:extLst>
              <a:ext uri="{FF2B5EF4-FFF2-40B4-BE49-F238E27FC236}">
                <a16:creationId xmlns:a16="http://schemas.microsoft.com/office/drawing/2014/main" id="{48F41699-E1AF-4218-97D9-247642E30D0E}"/>
              </a:ext>
            </a:extLst>
          </p:cNvPr>
          <p:cNvSpPr txBox="1">
            <a:spLocks noChangeArrowheads="1"/>
          </p:cNvSpPr>
          <p:nvPr/>
        </p:nvSpPr>
        <p:spPr bwMode="auto">
          <a:xfrm>
            <a:off x="539750" y="596574"/>
            <a:ext cx="8139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1B2153"/>
                </a:solidFill>
                <a:latin typeface="微软雅黑" panose="020B0503020204020204" pitchFamily="34" charset="-122"/>
                <a:ea typeface="微软雅黑" panose="020B0503020204020204" pitchFamily="34" charset="-122"/>
              </a:rPr>
              <a:t>报到证开具（除国内升学，其他同学都要开）</a:t>
            </a:r>
          </a:p>
        </p:txBody>
      </p:sp>
      <p:cxnSp>
        <p:nvCxnSpPr>
          <p:cNvPr id="10" name="直接连接符 10">
            <a:extLst>
              <a:ext uri="{FF2B5EF4-FFF2-40B4-BE49-F238E27FC236}">
                <a16:creationId xmlns:a16="http://schemas.microsoft.com/office/drawing/2014/main" id="{51C4ED52-B5F5-474B-AC5E-15A5DF14BF4B}"/>
              </a:ext>
            </a:extLst>
          </p:cNvPr>
          <p:cNvCxnSpPr>
            <a:cxnSpLocks noChangeShapeType="1"/>
          </p:cNvCxnSpPr>
          <p:nvPr/>
        </p:nvCxnSpPr>
        <p:spPr bwMode="auto">
          <a:xfrm>
            <a:off x="600075" y="1196975"/>
            <a:ext cx="8072438"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5123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0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表格 53">
            <a:extLst>
              <a:ext uri="{FF2B5EF4-FFF2-40B4-BE49-F238E27FC236}">
                <a16:creationId xmlns:a16="http://schemas.microsoft.com/office/drawing/2014/main" id="{7D95AEBA-747E-492D-A086-A3CD9EFCFEE0}"/>
              </a:ext>
            </a:extLst>
          </p:cNvPr>
          <p:cNvGraphicFramePr>
            <a:graphicFrameLocks noGrp="1"/>
          </p:cNvGraphicFramePr>
          <p:nvPr>
            <p:extLst>
              <p:ext uri="{D42A27DB-BD31-4B8C-83A1-F6EECF244321}">
                <p14:modId xmlns:p14="http://schemas.microsoft.com/office/powerpoint/2010/main" val="1393547128"/>
              </p:ext>
            </p:extLst>
          </p:nvPr>
        </p:nvGraphicFramePr>
        <p:xfrm>
          <a:off x="526596" y="1453242"/>
          <a:ext cx="8090807" cy="4592990"/>
        </p:xfrm>
        <a:graphic>
          <a:graphicData uri="http://schemas.openxmlformats.org/drawingml/2006/table">
            <a:tbl>
              <a:tblPr>
                <a:tableStyleId>{5C22544A-7EE6-4342-B048-85BDC9FD1C3A}</a:tableStyleId>
              </a:tblPr>
              <a:tblGrid>
                <a:gridCol w="3048128">
                  <a:extLst>
                    <a:ext uri="{9D8B030D-6E8A-4147-A177-3AD203B41FA5}">
                      <a16:colId xmlns:a16="http://schemas.microsoft.com/office/drawing/2014/main" val="1194995758"/>
                    </a:ext>
                  </a:extLst>
                </a:gridCol>
                <a:gridCol w="5042679">
                  <a:extLst>
                    <a:ext uri="{9D8B030D-6E8A-4147-A177-3AD203B41FA5}">
                      <a16:colId xmlns:a16="http://schemas.microsoft.com/office/drawing/2014/main" val="519587249"/>
                    </a:ext>
                  </a:extLst>
                </a:gridCol>
              </a:tblGrid>
              <a:tr h="702128">
                <a:tc>
                  <a:txBody>
                    <a:bodyPr/>
                    <a:lstStyle/>
                    <a:p>
                      <a:pPr algn="ctr" fontAlgn="ctr"/>
                      <a:r>
                        <a:rPr lang="zh-CN" altLang="en-US" sz="2400" b="1" i="0" u="none" strike="noStrike" dirty="0">
                          <a:solidFill>
                            <a:schemeClr val="bg1"/>
                          </a:solidFill>
                          <a:effectLst/>
                          <a:latin typeface="Microsoft YaHei" charset="-122"/>
                          <a:ea typeface="Microsoft YaHei" charset="-122"/>
                          <a:cs typeface="Microsoft YaHei" charset="-122"/>
                        </a:rPr>
                        <a:t>就业类型</a:t>
                      </a:r>
                    </a:p>
                  </a:txBody>
                  <a:tcPr marL="6350" marR="6350" marT="6350" marB="0" anchor="ctr">
                    <a:solidFill>
                      <a:srgbClr val="1B2153"/>
                    </a:solidFill>
                  </a:tcPr>
                </a:tc>
                <a:tc>
                  <a:txBody>
                    <a:bodyPr/>
                    <a:lstStyle/>
                    <a:p>
                      <a:pPr algn="ctr" fontAlgn="ctr"/>
                      <a:r>
                        <a:rPr lang="zh-CN" altLang="en-US" sz="2400" b="1" i="0" u="none" strike="noStrike" dirty="0">
                          <a:solidFill>
                            <a:schemeClr val="bg1"/>
                          </a:solidFill>
                          <a:effectLst/>
                          <a:latin typeface="Microsoft YaHei" charset="-122"/>
                          <a:ea typeface="Microsoft YaHei" charset="-122"/>
                          <a:cs typeface="Microsoft YaHei" charset="-122"/>
                        </a:rPr>
                        <a:t>报到证</a:t>
                      </a:r>
                    </a:p>
                  </a:txBody>
                  <a:tcPr marL="6350" marR="6350" marT="6350" marB="0" anchor="ctr">
                    <a:solidFill>
                      <a:srgbClr val="1B2153"/>
                    </a:solidFill>
                  </a:tcPr>
                </a:tc>
                <a:extLst>
                  <a:ext uri="{0D108BD9-81ED-4DB2-BD59-A6C34878D82A}">
                    <a16:rowId xmlns:a16="http://schemas.microsoft.com/office/drawing/2014/main" val="3952616193"/>
                  </a:ext>
                </a:extLst>
              </a:tr>
              <a:tr h="648477">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kern="1200" dirty="0">
                          <a:solidFill>
                            <a:schemeClr val="dk1"/>
                          </a:solidFill>
                          <a:effectLst/>
                          <a:latin typeface="Microsoft YaHei" charset="-122"/>
                          <a:ea typeface="Microsoft YaHei" charset="-122"/>
                          <a:cs typeface="Microsoft YaHei" charset="-122"/>
                        </a:rPr>
                        <a:t>企事业单位</a:t>
                      </a:r>
                    </a:p>
                  </a:txBody>
                  <a:tcPr marL="6350" marR="6350" marT="6350"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b="0" dirty="0">
                          <a:solidFill>
                            <a:srgbClr val="FF0000"/>
                          </a:solidFill>
                          <a:latin typeface="Microsoft YaHei" charset="-122"/>
                          <a:ea typeface="Microsoft YaHei" charset="-122"/>
                          <a:cs typeface="Microsoft YaHei" charset="-122"/>
                          <a:sym typeface="新宋体" panose="02010609030101010101" pitchFamily="49" charset="-122"/>
                        </a:rPr>
                        <a:t>具有档案接收权</a:t>
                      </a:r>
                      <a:r>
                        <a:rPr lang="zh-CN" altLang="en-US" sz="1800" b="0" dirty="0">
                          <a:solidFill>
                            <a:srgbClr val="000000"/>
                          </a:solidFill>
                          <a:latin typeface="Microsoft YaHei" charset="-122"/>
                          <a:ea typeface="Microsoft YaHei" charset="-122"/>
                          <a:cs typeface="Microsoft YaHei" charset="-122"/>
                          <a:sym typeface="新宋体" panose="02010609030101010101" pitchFamily="49" charset="-122"/>
                        </a:rPr>
                        <a:t>的单位：</a:t>
                      </a:r>
                      <a:endParaRPr lang="en-US" altLang="zh-CN" sz="1800" b="0" dirty="0">
                        <a:solidFill>
                          <a:srgbClr val="000000"/>
                        </a:solidFill>
                        <a:latin typeface="Microsoft YaHei" charset="-122"/>
                        <a:ea typeface="Microsoft YaHei" charset="-122"/>
                        <a:cs typeface="Microsoft YaHei" charset="-122"/>
                        <a:sym typeface="新宋体" panose="02010609030101010101" pitchFamily="49" charset="-122"/>
                      </a:endParaRPr>
                    </a:p>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b="0" dirty="0">
                          <a:solidFill>
                            <a:srgbClr val="000000"/>
                          </a:solidFill>
                          <a:latin typeface="Microsoft YaHei" charset="-122"/>
                          <a:ea typeface="Microsoft YaHei" charset="-122"/>
                          <a:cs typeface="Microsoft YaHei" charset="-122"/>
                          <a:sym typeface="新宋体" panose="02010609030101010101" pitchFamily="49" charset="-122"/>
                        </a:rPr>
                        <a:t>直接开往</a:t>
                      </a:r>
                      <a:r>
                        <a:rPr lang="zh-CN" altLang="en-US" sz="1800" b="0" dirty="0">
                          <a:solidFill>
                            <a:srgbClr val="FF0000"/>
                          </a:solidFill>
                          <a:latin typeface="Microsoft YaHei" charset="-122"/>
                          <a:ea typeface="Microsoft YaHei" charset="-122"/>
                          <a:cs typeface="Microsoft YaHei" charset="-122"/>
                          <a:sym typeface="新宋体" panose="02010609030101010101" pitchFamily="49" charset="-122"/>
                        </a:rPr>
                        <a:t>单位</a:t>
                      </a:r>
                      <a:r>
                        <a:rPr lang="zh-CN" altLang="en-US" sz="1800" b="0" dirty="0">
                          <a:solidFill>
                            <a:srgbClr val="000000"/>
                          </a:solidFill>
                          <a:latin typeface="Microsoft YaHei" charset="-122"/>
                          <a:ea typeface="Microsoft YaHei" charset="-122"/>
                          <a:cs typeface="Microsoft YaHei" charset="-122"/>
                          <a:sym typeface="新宋体" panose="02010609030101010101" pitchFamily="49" charset="-122"/>
                        </a:rPr>
                        <a:t>（公务员、事业单位、国企等）。</a:t>
                      </a:r>
                    </a:p>
                  </a:txBody>
                  <a:tcPr marL="6350" marR="6350" marT="6350" marB="0" anchor="ctr">
                    <a:solidFill>
                      <a:srgbClr val="E7EBF6"/>
                    </a:solidFill>
                  </a:tcPr>
                </a:tc>
                <a:extLst>
                  <a:ext uri="{0D108BD9-81ED-4DB2-BD59-A6C34878D82A}">
                    <a16:rowId xmlns:a16="http://schemas.microsoft.com/office/drawing/2014/main" val="3192157507"/>
                  </a:ext>
                </a:extLst>
              </a:tr>
              <a:tr h="648477">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600" kern="1200" dirty="0">
                        <a:solidFill>
                          <a:schemeClr val="dk1"/>
                        </a:solidFill>
                        <a:effectLst/>
                        <a:latin typeface="Microsoft YaHei" charset="-122"/>
                        <a:ea typeface="Microsoft YaHei" charset="-122"/>
                        <a:cs typeface="Microsoft YaHei" charset="-122"/>
                      </a:endParaRPr>
                    </a:p>
                  </a:txBody>
                  <a:tcPr marL="6350" marR="6350" marT="6350" marB="0" anchor="ctr">
                    <a:solidFill>
                      <a:srgbClr val="E7EBF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b="0" dirty="0">
                          <a:solidFill>
                            <a:srgbClr val="FF0000"/>
                          </a:solidFill>
                          <a:latin typeface="Microsoft YaHei" charset="-122"/>
                          <a:ea typeface="Microsoft YaHei" charset="-122"/>
                          <a:cs typeface="Microsoft YaHei" charset="-122"/>
                          <a:sym typeface="新宋体" panose="02010609030101010101" pitchFamily="49" charset="-122"/>
                        </a:rPr>
                        <a:t>不具有档案接收权</a:t>
                      </a:r>
                      <a:r>
                        <a:rPr lang="zh-CN" altLang="en-US" sz="1800" b="0" dirty="0">
                          <a:solidFill>
                            <a:srgbClr val="000000"/>
                          </a:solidFill>
                          <a:latin typeface="Microsoft YaHei" charset="-122"/>
                          <a:ea typeface="Microsoft YaHei" charset="-122"/>
                          <a:cs typeface="Microsoft YaHei" charset="-122"/>
                          <a:sym typeface="新宋体" panose="02010609030101010101" pitchFamily="49" charset="-122"/>
                        </a:rPr>
                        <a:t>的单位：</a:t>
                      </a:r>
                      <a:endParaRPr lang="en-US" altLang="zh-CN" sz="1800" b="0" dirty="0">
                        <a:solidFill>
                          <a:srgbClr val="000000"/>
                        </a:solidFill>
                        <a:latin typeface="Microsoft YaHei" charset="-122"/>
                        <a:ea typeface="Microsoft YaHei" charset="-122"/>
                        <a:cs typeface="Microsoft YaHei" charset="-122"/>
                        <a:sym typeface="新宋体" panose="02010609030101010101" pitchFamily="49" charset="-122"/>
                      </a:endParaRPr>
                    </a:p>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b="0" dirty="0">
                          <a:solidFill>
                            <a:srgbClr val="000000"/>
                          </a:solidFill>
                          <a:latin typeface="Microsoft YaHei" charset="-122"/>
                          <a:ea typeface="Microsoft YaHei" charset="-122"/>
                          <a:cs typeface="Microsoft YaHei" charset="-122"/>
                          <a:sym typeface="新宋体" panose="02010609030101010101" pitchFamily="49" charset="-122"/>
                        </a:rPr>
                        <a:t>开回</a:t>
                      </a:r>
                      <a:r>
                        <a:rPr lang="zh-CN" altLang="en-US" sz="1800" b="0" dirty="0">
                          <a:solidFill>
                            <a:srgbClr val="FF0000"/>
                          </a:solidFill>
                          <a:latin typeface="Microsoft YaHei" charset="-122"/>
                          <a:ea typeface="Microsoft YaHei" charset="-122"/>
                          <a:cs typeface="Microsoft YaHei" charset="-122"/>
                          <a:sym typeface="新宋体" panose="02010609030101010101" pitchFamily="49" charset="-122"/>
                        </a:rPr>
                        <a:t>原籍人事局</a:t>
                      </a:r>
                      <a:r>
                        <a:rPr lang="zh-CN" altLang="en-US" sz="1800" b="0" dirty="0">
                          <a:solidFill>
                            <a:srgbClr val="000000"/>
                          </a:solidFill>
                          <a:latin typeface="Microsoft YaHei" charset="-122"/>
                          <a:ea typeface="Microsoft YaHei" charset="-122"/>
                          <a:cs typeface="Microsoft YaHei" charset="-122"/>
                          <a:sym typeface="新宋体" panose="02010609030101010101" pitchFamily="49" charset="-122"/>
                        </a:rPr>
                        <a:t>/指定地点（人才市场）。</a:t>
                      </a:r>
                    </a:p>
                  </a:txBody>
                  <a:tcPr marL="6350" marR="6350" marT="6350" marB="0" anchor="ctr">
                    <a:solidFill>
                      <a:srgbClr val="B7D0F0"/>
                    </a:solidFill>
                  </a:tcPr>
                </a:tc>
                <a:extLst>
                  <a:ext uri="{0D108BD9-81ED-4DB2-BD59-A6C34878D82A}">
                    <a16:rowId xmlns:a16="http://schemas.microsoft.com/office/drawing/2014/main" val="2534476239"/>
                  </a:ext>
                </a:extLst>
              </a:tr>
              <a:tr h="6484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kern="1200" dirty="0">
                          <a:solidFill>
                            <a:schemeClr val="dk1"/>
                          </a:solidFill>
                          <a:effectLst/>
                          <a:latin typeface="Microsoft YaHei" charset="-122"/>
                          <a:ea typeface="Microsoft YaHei" charset="-122"/>
                          <a:cs typeface="Microsoft YaHei" charset="-122"/>
                        </a:rPr>
                        <a:t>升学</a:t>
                      </a:r>
                    </a:p>
                  </a:txBody>
                  <a:tcPr marL="6350" marR="6350" marT="6350" marB="0" anchor="ctr">
                    <a:solidFill>
                      <a:srgbClr val="E7EBF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b="0" dirty="0">
                          <a:solidFill>
                            <a:srgbClr val="FF0000"/>
                          </a:solidFill>
                          <a:latin typeface="Microsoft YaHei" charset="-122"/>
                          <a:ea typeface="Microsoft YaHei" charset="-122"/>
                          <a:cs typeface="Microsoft YaHei" charset="-122"/>
                          <a:sym typeface="新宋体" panose="02010609030101010101" pitchFamily="49" charset="-122"/>
                        </a:rPr>
                        <a:t>不开具报到证</a:t>
                      </a:r>
                    </a:p>
                  </a:txBody>
                  <a:tcPr marL="6350" marR="6350" marT="6350" marB="0" anchor="ctr">
                    <a:solidFill>
                      <a:srgbClr val="E7EBF6"/>
                    </a:solidFill>
                  </a:tcPr>
                </a:tc>
                <a:extLst>
                  <a:ext uri="{0D108BD9-81ED-4DB2-BD59-A6C34878D82A}">
                    <a16:rowId xmlns:a16="http://schemas.microsoft.com/office/drawing/2014/main" val="2430588796"/>
                  </a:ext>
                </a:extLst>
              </a:tr>
              <a:tr h="6484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kern="1200" dirty="0">
                          <a:solidFill>
                            <a:schemeClr val="dk1"/>
                          </a:solidFill>
                          <a:effectLst/>
                          <a:latin typeface="Microsoft YaHei" charset="-122"/>
                          <a:ea typeface="Microsoft YaHei" charset="-122"/>
                          <a:cs typeface="Microsoft YaHei" charset="-122"/>
                        </a:rPr>
                        <a:t>灵活就业</a:t>
                      </a:r>
                    </a:p>
                  </a:txBody>
                  <a:tcPr marL="6350" marR="6350" marT="6350" marB="0" anchor="ctr">
                    <a:solidFill>
                      <a:schemeClr val="tx2">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b="0" dirty="0">
                          <a:solidFill>
                            <a:schemeClr val="tx1"/>
                          </a:solidFill>
                          <a:latin typeface="Microsoft YaHei" charset="-122"/>
                          <a:ea typeface="Microsoft YaHei" charset="-122"/>
                          <a:cs typeface="Microsoft YaHei" charset="-122"/>
                          <a:sym typeface="宋体" panose="02010600030101010101" pitchFamily="2" charset="-122"/>
                        </a:rPr>
                        <a:t>报到证</a:t>
                      </a:r>
                      <a:r>
                        <a:rPr lang="zh-CN" altLang="en-US" sz="1800" b="0" dirty="0">
                          <a:solidFill>
                            <a:srgbClr val="FF0000"/>
                          </a:solidFill>
                          <a:latin typeface="Microsoft YaHei" charset="-122"/>
                          <a:ea typeface="Microsoft YaHei" charset="-122"/>
                          <a:cs typeface="Microsoft YaHei" charset="-122"/>
                          <a:sym typeface="宋体" panose="02010600030101010101" pitchFamily="2" charset="-122"/>
                        </a:rPr>
                        <a:t>开回原籍人事局</a:t>
                      </a:r>
                      <a:r>
                        <a:rPr lang="en-US" altLang="zh-CN" sz="1800" b="0" dirty="0">
                          <a:solidFill>
                            <a:srgbClr val="FF0000"/>
                          </a:solidFill>
                          <a:latin typeface="Microsoft YaHei" charset="-122"/>
                          <a:ea typeface="Microsoft YaHei" charset="-122"/>
                          <a:cs typeface="Microsoft YaHei" charset="-122"/>
                          <a:sym typeface="Century Schoolbook" panose="02040604050505020304" pitchFamily="18" charset="0"/>
                        </a:rPr>
                        <a:t>/</a:t>
                      </a:r>
                      <a:r>
                        <a:rPr lang="zh-CN" altLang="en-US" sz="1800" b="0" dirty="0">
                          <a:solidFill>
                            <a:srgbClr val="FF0000"/>
                          </a:solidFill>
                          <a:latin typeface="Microsoft YaHei" charset="-122"/>
                          <a:ea typeface="Microsoft YaHei" charset="-122"/>
                          <a:cs typeface="Microsoft YaHei" charset="-122"/>
                          <a:sym typeface="宋体" panose="02010600030101010101" pitchFamily="2" charset="-122"/>
                        </a:rPr>
                        <a:t>指定地点</a:t>
                      </a:r>
                    </a:p>
                  </a:txBody>
                  <a:tcPr marL="6350" marR="6350" marT="6350" marB="0" anchor="ctr">
                    <a:solidFill>
                      <a:srgbClr val="B7D0F0"/>
                    </a:solidFill>
                  </a:tcPr>
                </a:tc>
                <a:extLst>
                  <a:ext uri="{0D108BD9-81ED-4DB2-BD59-A6C34878D82A}">
                    <a16:rowId xmlns:a16="http://schemas.microsoft.com/office/drawing/2014/main" val="3388016890"/>
                  </a:ext>
                </a:extLst>
              </a:tr>
              <a:tr h="6484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kern="1200" dirty="0">
                          <a:solidFill>
                            <a:schemeClr val="dk1"/>
                          </a:solidFill>
                          <a:effectLst/>
                          <a:latin typeface="Microsoft YaHei" charset="-122"/>
                          <a:ea typeface="Microsoft YaHei" charset="-122"/>
                          <a:cs typeface="Microsoft YaHei" charset="-122"/>
                        </a:rPr>
                        <a:t>出国</a:t>
                      </a:r>
                    </a:p>
                  </a:txBody>
                  <a:tcPr marL="6350" marR="6350" marT="6350" marB="0" anchor="ctr">
                    <a:solidFill>
                      <a:srgbClr val="E7EBF6"/>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600" kern="1200" dirty="0">
                        <a:solidFill>
                          <a:schemeClr val="dk1"/>
                        </a:solidFill>
                        <a:effectLst/>
                        <a:latin typeface="Microsoft YaHei" charset="-122"/>
                        <a:ea typeface="Microsoft YaHei" charset="-122"/>
                        <a:cs typeface="Microsoft YaHei" charset="-122"/>
                      </a:endParaRPr>
                    </a:p>
                  </a:txBody>
                  <a:tcPr marL="6350" marR="6350" marT="6350" marB="0" anchor="ctr">
                    <a:solidFill>
                      <a:schemeClr val="bg1">
                        <a:lumMod val="95000"/>
                      </a:schemeClr>
                    </a:solidFill>
                  </a:tcPr>
                </a:tc>
                <a:extLst>
                  <a:ext uri="{0D108BD9-81ED-4DB2-BD59-A6C34878D82A}">
                    <a16:rowId xmlns:a16="http://schemas.microsoft.com/office/drawing/2014/main" val="10005"/>
                  </a:ext>
                </a:extLst>
              </a:tr>
              <a:tr h="6484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800" kern="1200" dirty="0">
                          <a:solidFill>
                            <a:schemeClr val="dk1"/>
                          </a:solidFill>
                          <a:effectLst/>
                          <a:latin typeface="Microsoft YaHei" charset="-122"/>
                          <a:ea typeface="Microsoft YaHei" charset="-122"/>
                          <a:cs typeface="Microsoft YaHei" charset="-122"/>
                        </a:rPr>
                        <a:t>待就业、暂时不就业</a:t>
                      </a:r>
                    </a:p>
                  </a:txBody>
                  <a:tcPr marL="6350" marR="6350" marT="6350" marB="0" anchor="ctr">
                    <a:solidFill>
                      <a:schemeClr val="tx2">
                        <a:lumMod val="20000"/>
                        <a:lumOff val="80000"/>
                      </a:schemeClr>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600" kern="1200" dirty="0">
                        <a:solidFill>
                          <a:schemeClr val="dk1"/>
                        </a:solidFill>
                        <a:effectLst/>
                        <a:latin typeface="Microsoft YaHei" charset="-122"/>
                        <a:ea typeface="Microsoft YaHei" charset="-122"/>
                        <a:cs typeface="Microsoft YaHei" charset="-122"/>
                      </a:endParaRPr>
                    </a:p>
                  </a:txBody>
                  <a:tcPr marL="6350" marR="6350" marT="6350" marB="0" anchor="c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48" name="矩形 47">
            <a:extLst>
              <a:ext uri="{FF2B5EF4-FFF2-40B4-BE49-F238E27FC236}">
                <a16:creationId xmlns:a16="http://schemas.microsoft.com/office/drawing/2014/main" id="{A3D4B57B-F44A-42EC-B3A9-A53CF83900E9}"/>
              </a:ext>
            </a:extLst>
          </p:cNvPr>
          <p:cNvSpPr/>
          <p:nvPr/>
        </p:nvSpPr>
        <p:spPr>
          <a:xfrm>
            <a:off x="4785173" y="4093008"/>
            <a:ext cx="4358827" cy="646331"/>
          </a:xfrm>
          <a:prstGeom prst="rect">
            <a:avLst/>
          </a:prstGeom>
          <a:solidFill>
            <a:srgbClr val="C4EFFF">
              <a:alpha val="20392"/>
            </a:srgbClr>
          </a:solidFill>
          <a:ln>
            <a:solidFill>
              <a:srgbClr val="1B2153"/>
            </a:solidFill>
          </a:ln>
        </p:spPr>
        <p:txBody>
          <a:bodyPr wrap="square">
            <a:spAutoFit/>
          </a:bodyPr>
          <a:lstStyle/>
          <a:p>
            <a:pPr algn="just"/>
            <a:r>
              <a:rPr lang="zh-CN" altLang="en-US" dirty="0">
                <a:solidFill>
                  <a:srgbClr val="1B2153"/>
                </a:solidFill>
                <a:latin typeface="Microsoft YaHei" charset="-122"/>
                <a:ea typeface="Microsoft YaHei" charset="-122"/>
                <a:cs typeface="Microsoft YaHei" charset="-122"/>
              </a:rPr>
              <a:t>创业的同学请上交</a:t>
            </a:r>
            <a:r>
              <a:rPr lang="en-US" altLang="zh-CN" dirty="0">
                <a:solidFill>
                  <a:srgbClr val="1B2153"/>
                </a:solidFill>
                <a:latin typeface="Microsoft YaHei" charset="-122"/>
                <a:ea typeface="Microsoft YaHei" charset="-122"/>
                <a:cs typeface="Microsoft YaHei" charset="-122"/>
              </a:rPr>
              <a:t>《</a:t>
            </a:r>
            <a:r>
              <a:rPr lang="zh-CN" altLang="en-US" dirty="0">
                <a:solidFill>
                  <a:srgbClr val="1B2153"/>
                </a:solidFill>
                <a:latin typeface="Microsoft YaHei" charset="-122"/>
                <a:ea typeface="Microsoft YaHei" charset="-122"/>
                <a:cs typeface="Microsoft YaHei" charset="-122"/>
              </a:rPr>
              <a:t>浙江大学毕业生自主创业登记表</a:t>
            </a:r>
            <a:r>
              <a:rPr lang="en-US" altLang="zh-CN" dirty="0">
                <a:solidFill>
                  <a:srgbClr val="1B2153"/>
                </a:solidFill>
                <a:latin typeface="Microsoft YaHei" charset="-122"/>
                <a:ea typeface="Microsoft YaHei" charset="-122"/>
                <a:cs typeface="Microsoft YaHei" charset="-122"/>
              </a:rPr>
              <a:t>》（</a:t>
            </a:r>
            <a:r>
              <a:rPr lang="en-US" altLang="zh-CN" dirty="0" err="1">
                <a:solidFill>
                  <a:srgbClr val="1B2153"/>
                </a:solidFill>
                <a:latin typeface="Microsoft YaHei" charset="-122"/>
                <a:ea typeface="Microsoft YaHei" charset="-122"/>
                <a:cs typeface="Microsoft YaHei" charset="-122"/>
              </a:rPr>
              <a:t>就业网→表格下载</a:t>
            </a:r>
            <a:r>
              <a:rPr lang="en-US" altLang="zh-CN" dirty="0">
                <a:solidFill>
                  <a:srgbClr val="1B2153"/>
                </a:solidFill>
                <a:latin typeface="Microsoft YaHei" charset="-122"/>
                <a:ea typeface="Microsoft YaHei" charset="-122"/>
                <a:cs typeface="Microsoft YaHei" charset="-122"/>
              </a:rPr>
              <a:t>）</a:t>
            </a:r>
            <a:r>
              <a:rPr lang="zh-CN" altLang="en-US" dirty="0">
                <a:solidFill>
                  <a:srgbClr val="1B2153"/>
                </a:solidFill>
                <a:latin typeface="Microsoft YaHei" charset="-122"/>
                <a:ea typeface="Microsoft YaHei" charset="-122"/>
                <a:cs typeface="Microsoft YaHei" charset="-122"/>
              </a:rPr>
              <a:t>。</a:t>
            </a:r>
            <a:endParaRPr lang="en-US" altLang="zh-CN" dirty="0">
              <a:solidFill>
                <a:srgbClr val="1B2153"/>
              </a:solidFill>
              <a:latin typeface="Microsoft YaHei" charset="-122"/>
              <a:ea typeface="Microsoft YaHei" charset="-122"/>
              <a:cs typeface="Microsoft YaHei" charset="-122"/>
            </a:endParaRPr>
          </a:p>
        </p:txBody>
      </p:sp>
      <p:sp>
        <p:nvSpPr>
          <p:cNvPr id="2" name="矩形 1">
            <a:extLst>
              <a:ext uri="{FF2B5EF4-FFF2-40B4-BE49-F238E27FC236}">
                <a16:creationId xmlns:a16="http://schemas.microsoft.com/office/drawing/2014/main" id="{AC715166-3465-45B2-B696-01CBF367DB58}"/>
              </a:ext>
            </a:extLst>
          </p:cNvPr>
          <p:cNvSpPr/>
          <p:nvPr/>
        </p:nvSpPr>
        <p:spPr>
          <a:xfrm>
            <a:off x="3718022" y="5327744"/>
            <a:ext cx="5425978" cy="923330"/>
          </a:xfrm>
          <a:prstGeom prst="rect">
            <a:avLst/>
          </a:prstGeom>
          <a:solidFill>
            <a:srgbClr val="C4EFFF">
              <a:alpha val="20000"/>
            </a:srgbClr>
          </a:solidFill>
          <a:ln>
            <a:solidFill>
              <a:srgbClr val="1B2153"/>
            </a:solidFill>
          </a:ln>
        </p:spPr>
        <p:txBody>
          <a:bodyPr wrap="square">
            <a:spAutoFit/>
          </a:bodyPr>
          <a:lstStyle/>
          <a:p>
            <a:pPr algn="just"/>
            <a:r>
              <a:rPr lang="zh-CN" altLang="en-US" dirty="0">
                <a:solidFill>
                  <a:srgbClr val="1B2153"/>
                </a:solidFill>
                <a:latin typeface="Microsoft YaHei" charset="-122"/>
                <a:ea typeface="Microsoft YaHei" charset="-122"/>
                <a:cs typeface="Microsoft YaHei" charset="-122"/>
              </a:rPr>
              <a:t>出国的同学一旦确定，请上交：①出国留学登记表（就业网→表格下载）；②offer复印件；③护照复印件，凭此三份材料开报到证。</a:t>
            </a:r>
          </a:p>
        </p:txBody>
      </p:sp>
      <p:sp>
        <p:nvSpPr>
          <p:cNvPr id="3" name="矩形 2">
            <a:extLst>
              <a:ext uri="{FF2B5EF4-FFF2-40B4-BE49-F238E27FC236}">
                <a16:creationId xmlns:a16="http://schemas.microsoft.com/office/drawing/2014/main" id="{9859B833-2AA9-4A0F-B397-823DE96BD472}"/>
              </a:ext>
            </a:extLst>
          </p:cNvPr>
          <p:cNvSpPr/>
          <p:nvPr/>
        </p:nvSpPr>
        <p:spPr>
          <a:xfrm>
            <a:off x="411188" y="6309049"/>
            <a:ext cx="8321624" cy="369332"/>
          </a:xfrm>
          <a:prstGeom prst="rect">
            <a:avLst/>
          </a:prstGeom>
        </p:spPr>
        <p:txBody>
          <a:bodyPr wrap="square">
            <a:spAutoFit/>
          </a:bodyPr>
          <a:lstStyle/>
          <a:p>
            <a:pPr algn="ctr"/>
            <a:r>
              <a:rPr lang="zh-CN" altLang="en-US" b="1">
                <a:solidFill>
                  <a:srgbClr val="FF0000"/>
                </a:solidFill>
                <a:latin typeface="Microsoft YaHei" charset="-122"/>
                <a:ea typeface="Microsoft YaHei" charset="-122"/>
                <a:cs typeface="Microsoft YaHei" charset="-122"/>
              </a:rPr>
              <a:t>报到证</a:t>
            </a:r>
            <a:r>
              <a:rPr lang="zh-CN" altLang="en-US" b="1" dirty="0">
                <a:solidFill>
                  <a:srgbClr val="FF0000"/>
                </a:solidFill>
                <a:latin typeface="Microsoft YaHei" charset="-122"/>
                <a:ea typeface="Microsoft YaHei" charset="-122"/>
                <a:cs typeface="Microsoft YaHei" charset="-122"/>
              </a:rPr>
              <a:t>有有效期限，为两个月。报到证开具时间会有几个批次，再行通知。</a:t>
            </a:r>
          </a:p>
        </p:txBody>
      </p:sp>
      <p:cxnSp>
        <p:nvCxnSpPr>
          <p:cNvPr id="5" name="直接箭头连接符 4">
            <a:extLst>
              <a:ext uri="{FF2B5EF4-FFF2-40B4-BE49-F238E27FC236}">
                <a16:creationId xmlns:a16="http://schemas.microsoft.com/office/drawing/2014/main" id="{66BBA6C6-C49C-4D89-AE6F-4A01298BD426}"/>
              </a:ext>
            </a:extLst>
          </p:cNvPr>
          <p:cNvCxnSpPr>
            <a:endCxn id="2" idx="1"/>
          </p:cNvCxnSpPr>
          <p:nvPr/>
        </p:nvCxnSpPr>
        <p:spPr>
          <a:xfrm>
            <a:off x="2360423" y="5153346"/>
            <a:ext cx="1357599" cy="6360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12D843AC-C677-4C8B-B2E3-F18EF893329A}"/>
              </a:ext>
            </a:extLst>
          </p:cNvPr>
          <p:cNvCxnSpPr>
            <a:endCxn id="48" idx="1"/>
          </p:cNvCxnSpPr>
          <p:nvPr/>
        </p:nvCxnSpPr>
        <p:spPr>
          <a:xfrm flipV="1">
            <a:off x="2600845" y="4416174"/>
            <a:ext cx="2184328" cy="367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1">
            <a:extLst>
              <a:ext uri="{FF2B5EF4-FFF2-40B4-BE49-F238E27FC236}">
                <a16:creationId xmlns:a16="http://schemas.microsoft.com/office/drawing/2014/main" id="{48F41699-E1AF-4218-97D9-247642E30D0E}"/>
              </a:ext>
            </a:extLst>
          </p:cNvPr>
          <p:cNvSpPr txBox="1">
            <a:spLocks noChangeArrowheads="1"/>
          </p:cNvSpPr>
          <p:nvPr/>
        </p:nvSpPr>
        <p:spPr bwMode="auto">
          <a:xfrm>
            <a:off x="539750" y="596574"/>
            <a:ext cx="8139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1B2153"/>
                </a:solidFill>
                <a:latin typeface="微软雅黑" panose="020B0503020204020204" pitchFamily="34" charset="-122"/>
                <a:ea typeface="微软雅黑" panose="020B0503020204020204" pitchFamily="34" charset="-122"/>
              </a:rPr>
              <a:t>报到证开具（除国内升学，其他同学都要开）</a:t>
            </a:r>
          </a:p>
        </p:txBody>
      </p:sp>
      <p:cxnSp>
        <p:nvCxnSpPr>
          <p:cNvPr id="53" name="直接连接符 10">
            <a:extLst>
              <a:ext uri="{FF2B5EF4-FFF2-40B4-BE49-F238E27FC236}">
                <a16:creationId xmlns:a16="http://schemas.microsoft.com/office/drawing/2014/main" id="{51C4ED52-B5F5-474B-AC5E-15A5DF14BF4B}"/>
              </a:ext>
            </a:extLst>
          </p:cNvPr>
          <p:cNvCxnSpPr>
            <a:cxnSpLocks noChangeShapeType="1"/>
          </p:cNvCxnSpPr>
          <p:nvPr/>
        </p:nvCxnSpPr>
        <p:spPr bwMode="auto">
          <a:xfrm>
            <a:off x="600075" y="1196975"/>
            <a:ext cx="8072438"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946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6">
            <a:extLst>
              <a:ext uri="{FF2B5EF4-FFF2-40B4-BE49-F238E27FC236}">
                <a16:creationId xmlns:a16="http://schemas.microsoft.com/office/drawing/2014/main" id="{D0EEB6BB-78A1-4D1F-AF44-E8865FB12266}"/>
              </a:ext>
            </a:extLst>
          </p:cNvPr>
          <p:cNvSpPr txBox="1">
            <a:spLocks noChangeArrowheads="1"/>
          </p:cNvSpPr>
          <p:nvPr/>
        </p:nvSpPr>
        <p:spPr bwMode="auto">
          <a:xfrm>
            <a:off x="44450" y="1816100"/>
            <a:ext cx="4205288" cy="3154363"/>
          </a:xfrm>
          <a:prstGeom prst="rect">
            <a:avLst/>
          </a:prstGeom>
          <a:noFill/>
          <a:ln w="9525">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en-US" altLang="zh-CN" sz="19900" b="1" dirty="0">
                <a:solidFill>
                  <a:schemeClr val="bg2">
                    <a:lumMod val="25000"/>
                  </a:schemeClr>
                </a:solidFill>
                <a:latin typeface="Arial Black" panose="020B0A04020102020204" pitchFamily="34" charset="0"/>
              </a:rPr>
              <a:t>04</a:t>
            </a:r>
          </a:p>
        </p:txBody>
      </p:sp>
      <p:sp>
        <p:nvSpPr>
          <p:cNvPr id="7171" name="文本框 7">
            <a:extLst>
              <a:ext uri="{FF2B5EF4-FFF2-40B4-BE49-F238E27FC236}">
                <a16:creationId xmlns:a16="http://schemas.microsoft.com/office/drawing/2014/main" id="{477B3843-4D3D-4759-8F62-D81556741E36}"/>
              </a:ext>
            </a:extLst>
          </p:cNvPr>
          <p:cNvSpPr txBox="1">
            <a:spLocks noChangeArrowheads="1"/>
          </p:cNvSpPr>
          <p:nvPr/>
        </p:nvSpPr>
        <p:spPr bwMode="auto">
          <a:xfrm>
            <a:off x="0" y="3070225"/>
            <a:ext cx="3887788"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en-US" altLang="zh-CN" sz="3600" b="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dirty="0">
                <a:solidFill>
                  <a:schemeClr val="bg2">
                    <a:lumMod val="50000"/>
                  </a:schemeClr>
                </a:solidFill>
                <a:latin typeface="Times New Roman" panose="02020603050405020304" pitchFamily="18" charset="0"/>
                <a:ea typeface="宋体" panose="02010600030101010101" pitchFamily="2" charset="-122"/>
                <a:cs typeface="Times New Roman" panose="02020603050405020304" pitchFamily="18" charset="0"/>
              </a:rPr>
              <a:t>PART FOUR</a:t>
            </a:r>
          </a:p>
        </p:txBody>
      </p:sp>
      <p:sp>
        <p:nvSpPr>
          <p:cNvPr id="7172" name="文本框 8">
            <a:extLst>
              <a:ext uri="{FF2B5EF4-FFF2-40B4-BE49-F238E27FC236}">
                <a16:creationId xmlns:a16="http://schemas.microsoft.com/office/drawing/2014/main" id="{4CCEFC68-C13C-4623-8346-BAB6BC68518A}"/>
              </a:ext>
            </a:extLst>
          </p:cNvPr>
          <p:cNvSpPr txBox="1">
            <a:spLocks noChangeArrowheads="1"/>
          </p:cNvSpPr>
          <p:nvPr/>
        </p:nvSpPr>
        <p:spPr bwMode="auto">
          <a:xfrm>
            <a:off x="4437063" y="2674144"/>
            <a:ext cx="46624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90000"/>
              </a:lnSpc>
              <a:spcBef>
                <a:spcPct val="0"/>
              </a:spcBef>
              <a:buClrTx/>
              <a:buSzTx/>
              <a:buFont typeface="Arial" panose="020B0604020202020204" pitchFamily="34" charset="0"/>
              <a:buNone/>
            </a:pPr>
            <a:r>
              <a:rPr lang="zh-CN" altLang="en-US" sz="3400" dirty="0">
                <a:solidFill>
                  <a:schemeClr val="tx2">
                    <a:lumMod val="75000"/>
                  </a:schemeClr>
                </a:solidFill>
                <a:sym typeface="Arial" panose="020B0604020202020204" pitchFamily="34" charset="0"/>
              </a:rPr>
              <a:t>违约、改派</a:t>
            </a:r>
            <a:endParaRPr lang="en-US" altLang="zh-CN" sz="3400" dirty="0">
              <a:solidFill>
                <a:schemeClr val="tx2">
                  <a:lumMod val="75000"/>
                </a:schemeClr>
              </a:solidFill>
              <a:sym typeface="Arial" panose="020B0604020202020204" pitchFamily="34" charset="0"/>
            </a:endParaRPr>
          </a:p>
        </p:txBody>
      </p:sp>
      <p:cxnSp>
        <p:nvCxnSpPr>
          <p:cNvPr id="7173" name="直接连接符 10">
            <a:extLst>
              <a:ext uri="{FF2B5EF4-FFF2-40B4-BE49-F238E27FC236}">
                <a16:creationId xmlns:a16="http://schemas.microsoft.com/office/drawing/2014/main" id="{2B1B226C-5742-4271-A5A2-8DD7A1DCE70F}"/>
              </a:ext>
            </a:extLst>
          </p:cNvPr>
          <p:cNvCxnSpPr>
            <a:cxnSpLocks noChangeShapeType="1"/>
          </p:cNvCxnSpPr>
          <p:nvPr/>
        </p:nvCxnSpPr>
        <p:spPr bwMode="auto">
          <a:xfrm>
            <a:off x="3970338" y="3394075"/>
            <a:ext cx="4608512"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88723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F3A835CA-DF88-486F-810F-D417D3A8D9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92"/>
          <a:stretch/>
        </p:blipFill>
        <p:spPr bwMode="auto">
          <a:xfrm>
            <a:off x="318711" y="1431699"/>
            <a:ext cx="8506577" cy="423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78FBD91-4CBE-463D-9CCE-5825A6608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883" y="671516"/>
            <a:ext cx="181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97F63C5F-18B6-488E-A5A1-5ECC4D21703F}"/>
              </a:ext>
            </a:extLst>
          </p:cNvPr>
          <p:cNvSpPr txBox="1">
            <a:spLocks noChangeArrowheads="1"/>
          </p:cNvSpPr>
          <p:nvPr/>
        </p:nvSpPr>
        <p:spPr bwMode="auto">
          <a:xfrm>
            <a:off x="794912" y="5818573"/>
            <a:ext cx="75541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1600" b="1" dirty="0">
                <a:solidFill>
                  <a:srgbClr val="FF0000"/>
                </a:solidFill>
                <a:latin typeface="微软雅黑" panose="020B0503020204020204" pitchFamily="34" charset="-122"/>
                <a:ea typeface="微软雅黑" panose="020B0503020204020204" pitchFamily="34" charset="-122"/>
              </a:rPr>
              <a:t>违约材料：</a:t>
            </a:r>
            <a:endParaRPr lang="en-US" altLang="zh-CN" sz="1600" b="1" dirty="0">
              <a:solidFill>
                <a:srgbClr val="FF0000"/>
              </a:solidFill>
              <a:latin typeface="微软雅黑" panose="020B0503020204020204" pitchFamily="34" charset="-122"/>
              <a:ea typeface="微软雅黑" panose="020B0503020204020204" pitchFamily="34" charset="-122"/>
            </a:endParaRPr>
          </a:p>
          <a:p>
            <a:pPr algn="just" eaLnBrk="1" hangingPunct="1"/>
            <a:r>
              <a:rPr lang="en-US" altLang="zh-CN" sz="1600" dirty="0">
                <a:solidFill>
                  <a:srgbClr val="FF0000"/>
                </a:solidFill>
                <a:latin typeface="微软雅黑" panose="020B0503020204020204" pitchFamily="34" charset="-122"/>
                <a:ea typeface="微软雅黑" panose="020B0503020204020204" pitchFamily="34" charset="-122"/>
              </a:rPr>
              <a:t>1</a:t>
            </a:r>
            <a:r>
              <a:rPr lang="zh-CN" altLang="en-US" sz="1600" dirty="0">
                <a:solidFill>
                  <a:srgbClr val="FF0000"/>
                </a:solidFill>
                <a:latin typeface="微软雅黑" panose="020B0503020204020204" pitchFamily="34" charset="-122"/>
                <a:ea typeface="微软雅黑" panose="020B0503020204020204" pitchFamily="34" charset="-122"/>
              </a:rPr>
              <a:t>、旧的三份三方协议书</a:t>
            </a:r>
            <a:endParaRPr lang="en-US" altLang="zh-CN" sz="1600" dirty="0">
              <a:solidFill>
                <a:srgbClr val="FF0000"/>
              </a:solidFill>
              <a:latin typeface="微软雅黑" panose="020B0503020204020204" pitchFamily="34" charset="-122"/>
              <a:ea typeface="微软雅黑" panose="020B0503020204020204" pitchFamily="34" charset="-122"/>
            </a:endParaRPr>
          </a:p>
          <a:p>
            <a:pPr algn="just" eaLnBrk="1" hangingPunct="1"/>
            <a:r>
              <a:rPr lang="en-US" altLang="zh-CN" sz="1600" dirty="0">
                <a:solidFill>
                  <a:srgbClr val="FF0000"/>
                </a:solidFill>
                <a:latin typeface="微软雅黑" panose="020B0503020204020204" pitchFamily="34" charset="-122"/>
                <a:ea typeface="微软雅黑" panose="020B0503020204020204" pitchFamily="34" charset="-122"/>
              </a:rPr>
              <a:t>2</a:t>
            </a:r>
            <a:r>
              <a:rPr lang="zh-CN" altLang="en-US" sz="1600" dirty="0">
                <a:solidFill>
                  <a:srgbClr val="FF0000"/>
                </a:solidFill>
                <a:latin typeface="微软雅黑" panose="020B0503020204020204" pitchFamily="34" charset="-122"/>
                <a:ea typeface="微软雅黑" panose="020B0503020204020204" pitchFamily="34" charset="-122"/>
              </a:rPr>
              <a:t>、原单位解约函（含原单位公章）</a:t>
            </a:r>
            <a:endParaRPr lang="en-US" altLang="zh-CN" sz="1600" dirty="0">
              <a:solidFill>
                <a:srgbClr val="FF0000"/>
              </a:solidFill>
              <a:latin typeface="微软雅黑" panose="020B0503020204020204" pitchFamily="34" charset="-122"/>
              <a:ea typeface="微软雅黑" panose="020B0503020204020204" pitchFamily="34" charset="-122"/>
            </a:endParaRPr>
          </a:p>
          <a:p>
            <a:pPr algn="just" eaLnBrk="1" hangingPunct="1"/>
            <a:r>
              <a:rPr lang="en-US" altLang="zh-CN" sz="1600" dirty="0">
                <a:solidFill>
                  <a:srgbClr val="FF0000"/>
                </a:solidFill>
                <a:latin typeface="微软雅黑" panose="020B0503020204020204" pitchFamily="34" charset="-122"/>
                <a:ea typeface="微软雅黑" panose="020B0503020204020204" pitchFamily="34" charset="-122"/>
              </a:rPr>
              <a:t>3</a:t>
            </a:r>
            <a:r>
              <a:rPr lang="zh-CN" altLang="en-US" sz="1600" dirty="0">
                <a:solidFill>
                  <a:srgbClr val="FF0000"/>
                </a:solidFill>
                <a:latin typeface="微软雅黑" panose="020B0503020204020204" pitchFamily="34" charset="-122"/>
                <a:ea typeface="微软雅黑" panose="020B0503020204020204" pitchFamily="34" charset="-122"/>
              </a:rPr>
              <a:t>、新单位接收函（含新单位公章）</a:t>
            </a:r>
            <a:endParaRPr lang="en-US" altLang="zh-CN" sz="1600" dirty="0">
              <a:solidFill>
                <a:srgbClr val="FF0000"/>
              </a:solidFill>
              <a:latin typeface="微软雅黑" panose="020B0503020204020204" pitchFamily="34" charset="-122"/>
              <a:ea typeface="微软雅黑" panose="020B0503020204020204" pitchFamily="34" charset="-122"/>
            </a:endParaRPr>
          </a:p>
          <a:p>
            <a:pPr algn="just" eaLnBrk="1" hangingPunct="1"/>
            <a:r>
              <a:rPr lang="en-US" altLang="zh-CN" sz="1600" dirty="0">
                <a:solidFill>
                  <a:srgbClr val="FF0000"/>
                </a:solidFill>
                <a:latin typeface="微软雅黑" panose="020B0503020204020204" pitchFamily="34" charset="-122"/>
                <a:ea typeface="微软雅黑" panose="020B0503020204020204" pitchFamily="34" charset="-122"/>
              </a:rPr>
              <a:t>4</a:t>
            </a:r>
            <a:r>
              <a:rPr lang="zh-CN" altLang="en-US" sz="1600" dirty="0">
                <a:solidFill>
                  <a:srgbClr val="FF0000"/>
                </a:solidFill>
                <a:latin typeface="微软雅黑" panose="020B0503020204020204" pitchFamily="34" charset="-122"/>
                <a:ea typeface="微软雅黑" panose="020B0503020204020204" pitchFamily="34" charset="-122"/>
              </a:rPr>
              <a:t>、违约申请书（本人手写，写明本人基本信息及违约原因等）</a:t>
            </a:r>
            <a:endParaRPr lang="en-US" altLang="zh-CN" sz="1600" dirty="0">
              <a:solidFill>
                <a:srgbClr val="FF0000"/>
              </a:solidFill>
              <a:latin typeface="微软雅黑" panose="020B0503020204020204" pitchFamily="34" charset="-122"/>
              <a:ea typeface="微软雅黑" panose="020B0503020204020204" pitchFamily="34" charset="-122"/>
            </a:endParaRPr>
          </a:p>
        </p:txBody>
      </p:sp>
      <p:sp>
        <p:nvSpPr>
          <p:cNvPr id="10" name="Rectangle 7">
            <a:extLst>
              <a:ext uri="{FF2B5EF4-FFF2-40B4-BE49-F238E27FC236}">
                <a16:creationId xmlns:a16="http://schemas.microsoft.com/office/drawing/2014/main" id="{949CEB8F-C62D-4B8F-8A72-D6092BFEE1E0}"/>
              </a:ext>
            </a:extLst>
          </p:cNvPr>
          <p:cNvSpPr>
            <a:spLocks noChangeArrowheads="1"/>
          </p:cNvSpPr>
          <p:nvPr/>
        </p:nvSpPr>
        <p:spPr bwMode="auto">
          <a:xfrm>
            <a:off x="424543" y="4231369"/>
            <a:ext cx="4076020" cy="148363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11" name="Line 8">
            <a:extLst>
              <a:ext uri="{FF2B5EF4-FFF2-40B4-BE49-F238E27FC236}">
                <a16:creationId xmlns:a16="http://schemas.microsoft.com/office/drawing/2014/main" id="{6732CCF4-36CA-44CD-BCA9-2229AD782101}"/>
              </a:ext>
            </a:extLst>
          </p:cNvPr>
          <p:cNvSpPr>
            <a:spLocks noChangeShapeType="1"/>
          </p:cNvSpPr>
          <p:nvPr/>
        </p:nvSpPr>
        <p:spPr bwMode="auto">
          <a:xfrm>
            <a:off x="5027840" y="3926115"/>
            <a:ext cx="2087563" cy="15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Line 9">
            <a:extLst>
              <a:ext uri="{FF2B5EF4-FFF2-40B4-BE49-F238E27FC236}">
                <a16:creationId xmlns:a16="http://schemas.microsoft.com/office/drawing/2014/main" id="{99E0E847-C847-4241-A96D-C514F3B02645}"/>
              </a:ext>
            </a:extLst>
          </p:cNvPr>
          <p:cNvSpPr>
            <a:spLocks noChangeShapeType="1"/>
          </p:cNvSpPr>
          <p:nvPr/>
        </p:nvSpPr>
        <p:spPr bwMode="auto">
          <a:xfrm>
            <a:off x="771979" y="4813754"/>
            <a:ext cx="3685721"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Line 10">
            <a:extLst>
              <a:ext uri="{FF2B5EF4-FFF2-40B4-BE49-F238E27FC236}">
                <a16:creationId xmlns:a16="http://schemas.microsoft.com/office/drawing/2014/main" id="{8000A09A-942C-49DD-93BE-C1ACA83B24E5}"/>
              </a:ext>
            </a:extLst>
          </p:cNvPr>
          <p:cNvSpPr>
            <a:spLocks noChangeShapeType="1"/>
          </p:cNvSpPr>
          <p:nvPr/>
        </p:nvSpPr>
        <p:spPr bwMode="auto">
          <a:xfrm>
            <a:off x="481013" y="5125131"/>
            <a:ext cx="165576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TextBox 1">
            <a:extLst>
              <a:ext uri="{FF2B5EF4-FFF2-40B4-BE49-F238E27FC236}">
                <a16:creationId xmlns:a16="http://schemas.microsoft.com/office/drawing/2014/main" id="{48F41699-E1AF-4218-97D9-247642E30D0E}"/>
              </a:ext>
            </a:extLst>
          </p:cNvPr>
          <p:cNvSpPr txBox="1">
            <a:spLocks noChangeArrowheads="1"/>
          </p:cNvSpPr>
          <p:nvPr/>
        </p:nvSpPr>
        <p:spPr bwMode="auto">
          <a:xfrm>
            <a:off x="539750" y="596574"/>
            <a:ext cx="8139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1B2153"/>
                </a:solidFill>
                <a:latin typeface="微软雅黑" panose="020B0503020204020204" pitchFamily="34" charset="-122"/>
                <a:ea typeface="微软雅黑" panose="020B0503020204020204" pitchFamily="34" charset="-122"/>
              </a:rPr>
              <a:t>关于解除就业协议（即违约）的规定</a:t>
            </a:r>
          </a:p>
        </p:txBody>
      </p:sp>
      <p:cxnSp>
        <p:nvCxnSpPr>
          <p:cNvPr id="15" name="直接连接符 10">
            <a:extLst>
              <a:ext uri="{FF2B5EF4-FFF2-40B4-BE49-F238E27FC236}">
                <a16:creationId xmlns:a16="http://schemas.microsoft.com/office/drawing/2014/main" id="{51C4ED52-B5F5-474B-AC5E-15A5DF14BF4B}"/>
              </a:ext>
            </a:extLst>
          </p:cNvPr>
          <p:cNvCxnSpPr>
            <a:cxnSpLocks noChangeShapeType="1"/>
          </p:cNvCxnSpPr>
          <p:nvPr/>
        </p:nvCxnSpPr>
        <p:spPr bwMode="auto">
          <a:xfrm>
            <a:off x="600075" y="1196975"/>
            <a:ext cx="8072438"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9078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7261" y="61913"/>
            <a:ext cx="8889477"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charset="-122"/>
              <a:ea typeface="Microsoft YaHei" charset="-122"/>
              <a:cs typeface="Microsoft YaHei" charset="-122"/>
            </a:endParaRPr>
          </a:p>
        </p:txBody>
      </p:sp>
      <p:cxnSp>
        <p:nvCxnSpPr>
          <p:cNvPr id="22" name="直接连接符 21"/>
          <p:cNvCxnSpPr/>
          <p:nvPr/>
        </p:nvCxnSpPr>
        <p:spPr>
          <a:xfrm flipH="1">
            <a:off x="900113" y="2701925"/>
            <a:ext cx="7253147" cy="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00113" y="3717733"/>
            <a:ext cx="7253147" cy="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945427" y="4745624"/>
            <a:ext cx="7253147" cy="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945427" y="5701373"/>
            <a:ext cx="7253147" cy="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9" name="MH_PageTitle">
            <a:extLst>
              <a:ext uri="{FF2B5EF4-FFF2-40B4-BE49-F238E27FC236}">
                <a16:creationId xmlns:a16="http://schemas.microsoft.com/office/drawing/2014/main" id="{71FFDA00-E43B-4B4E-B17A-0F8634F698B5}"/>
              </a:ext>
            </a:extLst>
          </p:cNvPr>
          <p:cNvSpPr txBox="1">
            <a:spLocks/>
          </p:cNvSpPr>
          <p:nvPr/>
        </p:nvSpPr>
        <p:spPr>
          <a:xfrm>
            <a:off x="726212" y="253787"/>
            <a:ext cx="7472362" cy="1047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latin typeface="Microsoft YaHei" charset="-122"/>
                <a:ea typeface="Microsoft YaHei" charset="-122"/>
                <a:cs typeface="Microsoft YaHei" charset="-122"/>
              </a:rPr>
              <a:t>毕业生操作流程</a:t>
            </a:r>
          </a:p>
        </p:txBody>
      </p:sp>
      <p:sp>
        <p:nvSpPr>
          <p:cNvPr id="20" name="内容占位符 2">
            <a:extLst>
              <a:ext uri="{FF2B5EF4-FFF2-40B4-BE49-F238E27FC236}">
                <a16:creationId xmlns:a16="http://schemas.microsoft.com/office/drawing/2014/main" id="{8289695F-E2AA-4AE1-B6DD-5D55C8C7C13B}"/>
              </a:ext>
            </a:extLst>
          </p:cNvPr>
          <p:cNvSpPr>
            <a:spLocks noGrp="1" noChangeArrowheads="1"/>
          </p:cNvSpPr>
          <p:nvPr/>
        </p:nvSpPr>
        <p:spPr bwMode="auto">
          <a:xfrm>
            <a:off x="900113" y="1168399"/>
            <a:ext cx="74279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1950" indent="-361950" algn="just" defTabSz="514350">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defTabSz="5143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defTabSz="51435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defTabSz="51435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defTabSz="51435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defTabSz="51435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defTabSz="51435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defTabSz="51435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defTabSz="51435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buFont typeface="Wingdings 3" panose="05040102010807070707" pitchFamily="18" charset="2"/>
              <a:buNone/>
            </a:pPr>
            <a:r>
              <a:rPr lang="zh-CN" altLang="zh-CN" dirty="0">
                <a:solidFill>
                  <a:schemeClr val="bg2">
                    <a:lumMod val="25000"/>
                  </a:schemeClr>
                </a:solidFill>
                <a:latin typeface="Microsoft YaHei" charset="-122"/>
                <a:ea typeface="Microsoft YaHei" charset="-122"/>
                <a:cs typeface="Microsoft YaHei" charset="-122"/>
              </a:rPr>
              <a:t>学生在就业中心网站使用统一身份认证登陆</a:t>
            </a:r>
          </a:p>
        </p:txBody>
      </p:sp>
      <p:sp>
        <p:nvSpPr>
          <p:cNvPr id="21" name="MH_SubTitle_1">
            <a:extLst>
              <a:ext uri="{FF2B5EF4-FFF2-40B4-BE49-F238E27FC236}">
                <a16:creationId xmlns:a16="http://schemas.microsoft.com/office/drawing/2014/main" id="{EC42F650-3ECD-42FB-BE32-A8FB6B8DC596}"/>
              </a:ext>
            </a:extLst>
          </p:cNvPr>
          <p:cNvSpPr>
            <a:spLocks noChangeArrowheads="1"/>
          </p:cNvSpPr>
          <p:nvPr/>
        </p:nvSpPr>
        <p:spPr bwMode="auto">
          <a:xfrm>
            <a:off x="1600200" y="2162175"/>
            <a:ext cx="1747838" cy="450850"/>
          </a:xfrm>
          <a:custGeom>
            <a:avLst/>
            <a:gdLst>
              <a:gd name="T0" fmla="*/ 0 w 2286028"/>
              <a:gd name="T1" fmla="*/ 0 h 449944"/>
              <a:gd name="T2" fmla="*/ 107570 w 2286028"/>
              <a:gd name="T3" fmla="*/ 0 h 449944"/>
              <a:gd name="T4" fmla="*/ 119314 w 2286028"/>
              <a:gd name="T5" fmla="*/ 230469 h 449944"/>
              <a:gd name="T6" fmla="*/ 107570 w 2286028"/>
              <a:gd name="T7" fmla="*/ 460937 h 449944"/>
              <a:gd name="T8" fmla="*/ 107570 w 2286028"/>
              <a:gd name="T9" fmla="*/ 460936 h 449944"/>
              <a:gd name="T10" fmla="*/ 0 w 2286028"/>
              <a:gd name="T11" fmla="*/ 460936 h 449944"/>
              <a:gd name="T12" fmla="*/ 0 60000 65536"/>
              <a:gd name="T13" fmla="*/ 0 60000 65536"/>
              <a:gd name="T14" fmla="*/ 0 60000 65536"/>
              <a:gd name="T15" fmla="*/ 0 60000 65536"/>
              <a:gd name="T16" fmla="*/ 0 60000 65536"/>
              <a:gd name="T17" fmla="*/ 0 60000 65536"/>
              <a:gd name="T18" fmla="*/ 0 w 2286028"/>
              <a:gd name="T19" fmla="*/ 0 h 449944"/>
              <a:gd name="T20" fmla="*/ 2286028 w 2286028"/>
              <a:gd name="T21" fmla="*/ 449944 h 449944"/>
            </a:gdLst>
            <a:ahLst/>
            <a:cxnLst>
              <a:cxn ang="T12">
                <a:pos x="T0" y="T1"/>
              </a:cxn>
              <a:cxn ang="T13">
                <a:pos x="T2" y="T3"/>
              </a:cxn>
              <a:cxn ang="T14">
                <a:pos x="T4" y="T5"/>
              </a:cxn>
              <a:cxn ang="T15">
                <a:pos x="T6" y="T7"/>
              </a:cxn>
              <a:cxn ang="T16">
                <a:pos x="T8" y="T9"/>
              </a:cxn>
              <a:cxn ang="T17">
                <a:pos x="T10" y="T11"/>
              </a:cxn>
            </a:cxnLst>
            <a:rect l="T18" t="T19" r="T20" b="T21"/>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lnTo>
                  <a:pt x="0" y="0"/>
                </a:lnTo>
                <a:close/>
              </a:path>
            </a:pathLst>
          </a:custGeom>
          <a:solidFill>
            <a:schemeClr val="bg2">
              <a:lumMod val="90000"/>
            </a:schemeClr>
          </a:solidFill>
          <a:ln w="9525">
            <a:noFill/>
            <a:miter lim="800000"/>
            <a:headEnd/>
            <a:tailEnd/>
          </a:ln>
        </p:spPr>
        <p:txBody>
          <a:bodyPr lIns="0" tIns="0" rIns="0" bIns="0"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sz="2000" dirty="0">
                <a:solidFill>
                  <a:srgbClr val="FFFFFF"/>
                </a:solidFill>
                <a:latin typeface="Microsoft YaHei" charset="-122"/>
                <a:ea typeface="Microsoft YaHei" charset="-122"/>
                <a:cs typeface="Microsoft YaHei" charset="-122"/>
              </a:rPr>
              <a:t>生源自审</a:t>
            </a:r>
          </a:p>
        </p:txBody>
      </p:sp>
      <p:sp>
        <p:nvSpPr>
          <p:cNvPr id="23" name="MH_Text_1">
            <a:extLst>
              <a:ext uri="{FF2B5EF4-FFF2-40B4-BE49-F238E27FC236}">
                <a16:creationId xmlns:a16="http://schemas.microsoft.com/office/drawing/2014/main" id="{DE2A516E-B0CF-42D2-8F74-23863F62F40D}"/>
              </a:ext>
            </a:extLst>
          </p:cNvPr>
          <p:cNvSpPr>
            <a:spLocks noChangeArrowheads="1"/>
          </p:cNvSpPr>
          <p:nvPr/>
        </p:nvSpPr>
        <p:spPr bwMode="auto">
          <a:xfrm>
            <a:off x="3563938" y="2076450"/>
            <a:ext cx="48244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000">
                <a:solidFill>
                  <a:schemeClr val="tx1"/>
                </a:solidFill>
                <a:latin typeface="Microsoft YaHei" charset="-122"/>
                <a:ea typeface="Microsoft YaHei" charset="-122"/>
                <a:cs typeface="Microsoft YaHei" charset="-122"/>
              </a:rPr>
              <a:t>查看修改生源地信息</a:t>
            </a:r>
          </a:p>
        </p:txBody>
      </p:sp>
      <p:sp>
        <p:nvSpPr>
          <p:cNvPr id="31" name="MH_SubTitle_2">
            <a:extLst>
              <a:ext uri="{FF2B5EF4-FFF2-40B4-BE49-F238E27FC236}">
                <a16:creationId xmlns:a16="http://schemas.microsoft.com/office/drawing/2014/main" id="{5688E3AA-4417-481C-A41A-FB1FD17B5CD1}"/>
              </a:ext>
            </a:extLst>
          </p:cNvPr>
          <p:cNvSpPr>
            <a:spLocks noChangeArrowheads="1"/>
          </p:cNvSpPr>
          <p:nvPr/>
        </p:nvSpPr>
        <p:spPr bwMode="auto">
          <a:xfrm>
            <a:off x="1600200" y="3132138"/>
            <a:ext cx="1747838" cy="450850"/>
          </a:xfrm>
          <a:custGeom>
            <a:avLst/>
            <a:gdLst>
              <a:gd name="T0" fmla="*/ 0 w 2286028"/>
              <a:gd name="T1" fmla="*/ 0 h 449944"/>
              <a:gd name="T2" fmla="*/ 107570 w 2286028"/>
              <a:gd name="T3" fmla="*/ 0 h 449944"/>
              <a:gd name="T4" fmla="*/ 119314 w 2286028"/>
              <a:gd name="T5" fmla="*/ 230469 h 449944"/>
              <a:gd name="T6" fmla="*/ 107570 w 2286028"/>
              <a:gd name="T7" fmla="*/ 460937 h 449944"/>
              <a:gd name="T8" fmla="*/ 107570 w 2286028"/>
              <a:gd name="T9" fmla="*/ 460936 h 449944"/>
              <a:gd name="T10" fmla="*/ 0 w 2286028"/>
              <a:gd name="T11" fmla="*/ 460936 h 449944"/>
              <a:gd name="T12" fmla="*/ 0 60000 65536"/>
              <a:gd name="T13" fmla="*/ 0 60000 65536"/>
              <a:gd name="T14" fmla="*/ 0 60000 65536"/>
              <a:gd name="T15" fmla="*/ 0 60000 65536"/>
              <a:gd name="T16" fmla="*/ 0 60000 65536"/>
              <a:gd name="T17" fmla="*/ 0 60000 65536"/>
              <a:gd name="T18" fmla="*/ 0 w 2286028"/>
              <a:gd name="T19" fmla="*/ 0 h 449944"/>
              <a:gd name="T20" fmla="*/ 2286028 w 2286028"/>
              <a:gd name="T21" fmla="*/ 449944 h 449944"/>
            </a:gdLst>
            <a:ahLst/>
            <a:cxnLst>
              <a:cxn ang="T12">
                <a:pos x="T0" y="T1"/>
              </a:cxn>
              <a:cxn ang="T13">
                <a:pos x="T2" y="T3"/>
              </a:cxn>
              <a:cxn ang="T14">
                <a:pos x="T4" y="T5"/>
              </a:cxn>
              <a:cxn ang="T15">
                <a:pos x="T6" y="T7"/>
              </a:cxn>
              <a:cxn ang="T16">
                <a:pos x="T8" y="T9"/>
              </a:cxn>
              <a:cxn ang="T17">
                <a:pos x="T10" y="T11"/>
              </a:cxn>
            </a:cxnLst>
            <a:rect l="T18" t="T19" r="T20" b="T21"/>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lnTo>
                  <a:pt x="0" y="0"/>
                </a:lnTo>
                <a:close/>
              </a:path>
            </a:pathLst>
          </a:custGeom>
          <a:solidFill>
            <a:schemeClr val="bg2">
              <a:lumMod val="25000"/>
            </a:schemeClr>
          </a:solidFill>
          <a:ln>
            <a:noFill/>
          </a:ln>
        </p:spPr>
        <p:txBody>
          <a:bodyPr lIns="0" tIns="0" rIns="0" bIns="0"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sz="2000">
                <a:solidFill>
                  <a:srgbClr val="FFFFFF"/>
                </a:solidFill>
                <a:latin typeface="Microsoft YaHei" charset="-122"/>
                <a:ea typeface="Microsoft YaHei" charset="-122"/>
                <a:cs typeface="Microsoft YaHei" charset="-122"/>
              </a:rPr>
              <a:t>签约</a:t>
            </a:r>
            <a:endParaRPr lang="zh-CN" altLang="en-US" sz="1200">
              <a:solidFill>
                <a:srgbClr val="FFFFFF"/>
              </a:solidFill>
              <a:latin typeface="Microsoft YaHei" charset="-122"/>
              <a:ea typeface="Microsoft YaHei" charset="-122"/>
              <a:cs typeface="Microsoft YaHei" charset="-122"/>
            </a:endParaRPr>
          </a:p>
        </p:txBody>
      </p:sp>
      <p:sp>
        <p:nvSpPr>
          <p:cNvPr id="32" name="MH_Text_2">
            <a:extLst>
              <a:ext uri="{FF2B5EF4-FFF2-40B4-BE49-F238E27FC236}">
                <a16:creationId xmlns:a16="http://schemas.microsoft.com/office/drawing/2014/main" id="{F39AE381-0267-481D-A8FB-38D5379683CA}"/>
              </a:ext>
            </a:extLst>
          </p:cNvPr>
          <p:cNvSpPr>
            <a:spLocks noChangeArrowheads="1"/>
          </p:cNvSpPr>
          <p:nvPr/>
        </p:nvSpPr>
        <p:spPr bwMode="auto">
          <a:xfrm>
            <a:off x="3563938" y="3046413"/>
            <a:ext cx="482441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000">
                <a:solidFill>
                  <a:schemeClr val="tx1"/>
                </a:solidFill>
                <a:latin typeface="Microsoft YaHei" charset="-122"/>
                <a:ea typeface="Microsoft YaHei" charset="-122"/>
                <a:cs typeface="Microsoft YaHei" charset="-122"/>
              </a:rPr>
              <a:t>查看用人单位发送的协议、签约</a:t>
            </a:r>
          </a:p>
        </p:txBody>
      </p:sp>
      <p:sp>
        <p:nvSpPr>
          <p:cNvPr id="33" name="MH_SubTitle_3">
            <a:extLst>
              <a:ext uri="{FF2B5EF4-FFF2-40B4-BE49-F238E27FC236}">
                <a16:creationId xmlns:a16="http://schemas.microsoft.com/office/drawing/2014/main" id="{F25BDA7A-D28B-4111-9156-EB5CBE545A4E}"/>
              </a:ext>
            </a:extLst>
          </p:cNvPr>
          <p:cNvSpPr>
            <a:spLocks noChangeArrowheads="1"/>
          </p:cNvSpPr>
          <p:nvPr/>
        </p:nvSpPr>
        <p:spPr bwMode="auto">
          <a:xfrm>
            <a:off x="1600200" y="4102100"/>
            <a:ext cx="1747838" cy="449263"/>
          </a:xfrm>
          <a:custGeom>
            <a:avLst/>
            <a:gdLst>
              <a:gd name="T0" fmla="*/ 0 w 2286028"/>
              <a:gd name="T1" fmla="*/ 0 h 449944"/>
              <a:gd name="T2" fmla="*/ 107570 w 2286028"/>
              <a:gd name="T3" fmla="*/ 0 h 449944"/>
              <a:gd name="T4" fmla="*/ 119314 w 2286028"/>
              <a:gd name="T5" fmla="*/ 220922 h 449944"/>
              <a:gd name="T6" fmla="*/ 107570 w 2286028"/>
              <a:gd name="T7" fmla="*/ 441838 h 449944"/>
              <a:gd name="T8" fmla="*/ 107570 w 2286028"/>
              <a:gd name="T9" fmla="*/ 441837 h 449944"/>
              <a:gd name="T10" fmla="*/ 0 w 2286028"/>
              <a:gd name="T11" fmla="*/ 441837 h 449944"/>
              <a:gd name="T12" fmla="*/ 0 60000 65536"/>
              <a:gd name="T13" fmla="*/ 0 60000 65536"/>
              <a:gd name="T14" fmla="*/ 0 60000 65536"/>
              <a:gd name="T15" fmla="*/ 0 60000 65536"/>
              <a:gd name="T16" fmla="*/ 0 60000 65536"/>
              <a:gd name="T17" fmla="*/ 0 60000 65536"/>
              <a:gd name="T18" fmla="*/ 0 w 2286028"/>
              <a:gd name="T19" fmla="*/ 0 h 449944"/>
              <a:gd name="T20" fmla="*/ 2286028 w 2286028"/>
              <a:gd name="T21" fmla="*/ 449944 h 449944"/>
            </a:gdLst>
            <a:ahLst/>
            <a:cxnLst>
              <a:cxn ang="T12">
                <a:pos x="T0" y="T1"/>
              </a:cxn>
              <a:cxn ang="T13">
                <a:pos x="T2" y="T3"/>
              </a:cxn>
              <a:cxn ang="T14">
                <a:pos x="T4" y="T5"/>
              </a:cxn>
              <a:cxn ang="T15">
                <a:pos x="T6" y="T7"/>
              </a:cxn>
              <a:cxn ang="T16">
                <a:pos x="T8" y="T9"/>
              </a:cxn>
              <a:cxn ang="T17">
                <a:pos x="T10" y="T11"/>
              </a:cxn>
            </a:cxnLst>
            <a:rect l="T18" t="T19" r="T20" b="T21"/>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lnTo>
                  <a:pt x="0" y="0"/>
                </a:lnTo>
                <a:close/>
              </a:path>
            </a:pathLst>
          </a:custGeom>
          <a:solidFill>
            <a:schemeClr val="bg2">
              <a:lumMod val="75000"/>
            </a:schemeClr>
          </a:solidFill>
          <a:ln>
            <a:noFill/>
          </a:ln>
        </p:spPr>
        <p:txBody>
          <a:bodyPr lIns="0" tIns="0" rIns="0" bIns="0"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sz="2000">
                <a:solidFill>
                  <a:srgbClr val="FFFFFF"/>
                </a:solidFill>
                <a:latin typeface="Microsoft YaHei" charset="-122"/>
                <a:ea typeface="Microsoft YaHei" charset="-122"/>
                <a:cs typeface="Microsoft YaHei" charset="-122"/>
              </a:rPr>
              <a:t>报到证</a:t>
            </a:r>
            <a:endParaRPr lang="zh-CN" altLang="en-US" sz="1200">
              <a:solidFill>
                <a:srgbClr val="FFFFFF"/>
              </a:solidFill>
              <a:latin typeface="Microsoft YaHei" charset="-122"/>
              <a:ea typeface="Microsoft YaHei" charset="-122"/>
              <a:cs typeface="Microsoft YaHei" charset="-122"/>
            </a:endParaRPr>
          </a:p>
        </p:txBody>
      </p:sp>
      <p:sp>
        <p:nvSpPr>
          <p:cNvPr id="34" name="MH_Text_3">
            <a:extLst>
              <a:ext uri="{FF2B5EF4-FFF2-40B4-BE49-F238E27FC236}">
                <a16:creationId xmlns:a16="http://schemas.microsoft.com/office/drawing/2014/main" id="{A3B089D8-A92B-442E-8A0F-EEC78ABD884F}"/>
              </a:ext>
            </a:extLst>
          </p:cNvPr>
          <p:cNvSpPr>
            <a:spLocks noChangeArrowheads="1"/>
          </p:cNvSpPr>
          <p:nvPr/>
        </p:nvSpPr>
        <p:spPr bwMode="auto">
          <a:xfrm>
            <a:off x="3563938" y="4014788"/>
            <a:ext cx="482441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000" dirty="0">
                <a:solidFill>
                  <a:schemeClr val="tx1"/>
                </a:solidFill>
                <a:latin typeface="Microsoft YaHei" charset="-122"/>
                <a:ea typeface="Microsoft YaHei" charset="-122"/>
                <a:cs typeface="Microsoft YaHei" charset="-122"/>
              </a:rPr>
              <a:t>学生确定报到证抬头，学院开具报到证</a:t>
            </a:r>
          </a:p>
        </p:txBody>
      </p:sp>
      <p:sp>
        <p:nvSpPr>
          <p:cNvPr id="35" name="MH_SubTitle_4">
            <a:extLst>
              <a:ext uri="{FF2B5EF4-FFF2-40B4-BE49-F238E27FC236}">
                <a16:creationId xmlns:a16="http://schemas.microsoft.com/office/drawing/2014/main" id="{ACD3E091-D7BB-4DAD-A4E4-593358448D13}"/>
              </a:ext>
            </a:extLst>
          </p:cNvPr>
          <p:cNvSpPr>
            <a:spLocks noChangeArrowheads="1"/>
          </p:cNvSpPr>
          <p:nvPr/>
        </p:nvSpPr>
        <p:spPr bwMode="auto">
          <a:xfrm>
            <a:off x="1600200" y="5070475"/>
            <a:ext cx="1747838" cy="450850"/>
          </a:xfrm>
          <a:custGeom>
            <a:avLst/>
            <a:gdLst>
              <a:gd name="T0" fmla="*/ 0 w 2286028"/>
              <a:gd name="T1" fmla="*/ 0 h 449944"/>
              <a:gd name="T2" fmla="*/ 107570 w 2286028"/>
              <a:gd name="T3" fmla="*/ 0 h 449944"/>
              <a:gd name="T4" fmla="*/ 119314 w 2286028"/>
              <a:gd name="T5" fmla="*/ 230469 h 449944"/>
              <a:gd name="T6" fmla="*/ 107570 w 2286028"/>
              <a:gd name="T7" fmla="*/ 460937 h 449944"/>
              <a:gd name="T8" fmla="*/ 107570 w 2286028"/>
              <a:gd name="T9" fmla="*/ 460936 h 449944"/>
              <a:gd name="T10" fmla="*/ 0 w 2286028"/>
              <a:gd name="T11" fmla="*/ 460936 h 449944"/>
              <a:gd name="T12" fmla="*/ 0 60000 65536"/>
              <a:gd name="T13" fmla="*/ 0 60000 65536"/>
              <a:gd name="T14" fmla="*/ 0 60000 65536"/>
              <a:gd name="T15" fmla="*/ 0 60000 65536"/>
              <a:gd name="T16" fmla="*/ 0 60000 65536"/>
              <a:gd name="T17" fmla="*/ 0 60000 65536"/>
              <a:gd name="T18" fmla="*/ 0 w 2286028"/>
              <a:gd name="T19" fmla="*/ 0 h 449944"/>
              <a:gd name="T20" fmla="*/ 2286028 w 2286028"/>
              <a:gd name="T21" fmla="*/ 449944 h 449944"/>
            </a:gdLst>
            <a:ahLst/>
            <a:cxnLst>
              <a:cxn ang="T12">
                <a:pos x="T0" y="T1"/>
              </a:cxn>
              <a:cxn ang="T13">
                <a:pos x="T2" y="T3"/>
              </a:cxn>
              <a:cxn ang="T14">
                <a:pos x="T4" y="T5"/>
              </a:cxn>
              <a:cxn ang="T15">
                <a:pos x="T6" y="T7"/>
              </a:cxn>
              <a:cxn ang="T16">
                <a:pos x="T8" y="T9"/>
              </a:cxn>
              <a:cxn ang="T17">
                <a:pos x="T10" y="T11"/>
              </a:cxn>
            </a:cxnLst>
            <a:rect l="T18" t="T19" r="T20" b="T21"/>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lnTo>
                  <a:pt x="0" y="0"/>
                </a:lnTo>
                <a:close/>
              </a:path>
            </a:pathLst>
          </a:custGeom>
          <a:solidFill>
            <a:schemeClr val="bg2">
              <a:lumMod val="50000"/>
            </a:schemeClr>
          </a:solidFill>
          <a:ln>
            <a:noFill/>
          </a:ln>
        </p:spPr>
        <p:txBody>
          <a:bodyPr lIns="0" tIns="0" rIns="0" bIns="0"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sz="2000">
                <a:solidFill>
                  <a:srgbClr val="FFFFFF"/>
                </a:solidFill>
                <a:latin typeface="Microsoft YaHei" charset="-122"/>
                <a:ea typeface="Microsoft YaHei" charset="-122"/>
                <a:cs typeface="Microsoft YaHei" charset="-122"/>
              </a:rPr>
              <a:t>违约、改派</a:t>
            </a:r>
            <a:endParaRPr lang="zh-CN" altLang="en-US" sz="1200">
              <a:solidFill>
                <a:srgbClr val="FFFFFF"/>
              </a:solidFill>
              <a:latin typeface="Microsoft YaHei" charset="-122"/>
              <a:ea typeface="Microsoft YaHei" charset="-122"/>
              <a:cs typeface="Microsoft YaHei" charset="-122"/>
            </a:endParaRPr>
          </a:p>
        </p:txBody>
      </p:sp>
      <p:sp>
        <p:nvSpPr>
          <p:cNvPr id="36" name="MH_Text_4">
            <a:extLst>
              <a:ext uri="{FF2B5EF4-FFF2-40B4-BE49-F238E27FC236}">
                <a16:creationId xmlns:a16="http://schemas.microsoft.com/office/drawing/2014/main" id="{EE9D6B85-890B-43FD-BCAE-C52306DF3820}"/>
              </a:ext>
            </a:extLst>
          </p:cNvPr>
          <p:cNvSpPr>
            <a:spLocks noChangeArrowheads="1"/>
          </p:cNvSpPr>
          <p:nvPr/>
        </p:nvSpPr>
        <p:spPr bwMode="auto">
          <a:xfrm>
            <a:off x="3378199" y="4899025"/>
            <a:ext cx="492283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1600" dirty="0">
                <a:solidFill>
                  <a:schemeClr val="tx1"/>
                </a:solidFill>
                <a:latin typeface="Microsoft YaHei" charset="-122"/>
                <a:ea typeface="Microsoft YaHei" charset="-122"/>
                <a:cs typeface="Microsoft YaHei" charset="-122"/>
              </a:rPr>
              <a:t>学生违约处理</a:t>
            </a:r>
            <a:r>
              <a:rPr lang="zh-CN" altLang="en-US" sz="1600" dirty="0">
                <a:solidFill>
                  <a:srgbClr val="FF0000"/>
                </a:solidFill>
                <a:latin typeface="Microsoft YaHei" charset="-122"/>
                <a:ea typeface="Microsoft YaHei" charset="-122"/>
                <a:cs typeface="Microsoft YaHei" charset="-122"/>
              </a:rPr>
              <a:t>（一次机会，单位层次提升，院系把关）</a:t>
            </a:r>
          </a:p>
          <a:p>
            <a:pPr algn="l" eaLnBrk="1" hangingPunct="1">
              <a:lnSpc>
                <a:spcPct val="100000"/>
              </a:lnSpc>
              <a:spcBef>
                <a:spcPct val="0"/>
              </a:spcBef>
              <a:buClrTx/>
              <a:buSzTx/>
              <a:buFont typeface="Arial" panose="020B0604020202020204" pitchFamily="34" charset="0"/>
              <a:buNone/>
            </a:pPr>
            <a:r>
              <a:rPr lang="zh-CN" altLang="en-US" sz="1600" dirty="0">
                <a:solidFill>
                  <a:schemeClr val="tx1"/>
                </a:solidFill>
                <a:latin typeface="Microsoft YaHei" charset="-122"/>
                <a:ea typeface="Microsoft YaHei" charset="-122"/>
                <a:cs typeface="Microsoft YaHei" charset="-122"/>
              </a:rPr>
              <a:t>两年内可改派</a:t>
            </a:r>
            <a:r>
              <a:rPr lang="zh-CN" altLang="en-US" sz="1600" dirty="0">
                <a:solidFill>
                  <a:srgbClr val="FF0000"/>
                </a:solidFill>
                <a:latin typeface="Microsoft YaHei" charset="-122"/>
                <a:ea typeface="Microsoft YaHei" charset="-122"/>
                <a:cs typeface="Microsoft YaHei" charset="-122"/>
              </a:rPr>
              <a:t>（注意改派操作时间）</a:t>
            </a:r>
          </a:p>
        </p:txBody>
      </p:sp>
      <p:sp>
        <p:nvSpPr>
          <p:cNvPr id="37" name="MH_SubTitle_4">
            <a:extLst>
              <a:ext uri="{FF2B5EF4-FFF2-40B4-BE49-F238E27FC236}">
                <a16:creationId xmlns:a16="http://schemas.microsoft.com/office/drawing/2014/main" id="{EEAC1E7C-77FB-40A1-B7E0-CF9AF60CA81E}"/>
              </a:ext>
            </a:extLst>
          </p:cNvPr>
          <p:cNvSpPr>
            <a:spLocks noChangeArrowheads="1"/>
          </p:cNvSpPr>
          <p:nvPr/>
        </p:nvSpPr>
        <p:spPr bwMode="auto">
          <a:xfrm>
            <a:off x="1595232" y="6000750"/>
            <a:ext cx="6572250" cy="450850"/>
          </a:xfrm>
          <a:custGeom>
            <a:avLst/>
            <a:gdLst>
              <a:gd name="T0" fmla="*/ 0 w 2286028"/>
              <a:gd name="T1" fmla="*/ 0 h 449944"/>
              <a:gd name="T2" fmla="*/ 2147483646 w 2286028"/>
              <a:gd name="T3" fmla="*/ 0 h 449944"/>
              <a:gd name="T4" fmla="*/ 2147483646 w 2286028"/>
              <a:gd name="T5" fmla="*/ 230469 h 449944"/>
              <a:gd name="T6" fmla="*/ 2147483646 w 2286028"/>
              <a:gd name="T7" fmla="*/ 460937 h 449944"/>
              <a:gd name="T8" fmla="*/ 2147483646 w 2286028"/>
              <a:gd name="T9" fmla="*/ 460936 h 449944"/>
              <a:gd name="T10" fmla="*/ 0 w 2286028"/>
              <a:gd name="T11" fmla="*/ 460936 h 449944"/>
              <a:gd name="T12" fmla="*/ 0 60000 65536"/>
              <a:gd name="T13" fmla="*/ 0 60000 65536"/>
              <a:gd name="T14" fmla="*/ 0 60000 65536"/>
              <a:gd name="T15" fmla="*/ 0 60000 65536"/>
              <a:gd name="T16" fmla="*/ 0 60000 65536"/>
              <a:gd name="T17" fmla="*/ 0 60000 65536"/>
              <a:gd name="T18" fmla="*/ 0 w 2286028"/>
              <a:gd name="T19" fmla="*/ 0 h 449944"/>
              <a:gd name="T20" fmla="*/ 2286028 w 2286028"/>
              <a:gd name="T21" fmla="*/ 449944 h 449944"/>
            </a:gdLst>
            <a:ahLst/>
            <a:cxnLst>
              <a:cxn ang="T12">
                <a:pos x="T0" y="T1"/>
              </a:cxn>
              <a:cxn ang="T13">
                <a:pos x="T2" y="T3"/>
              </a:cxn>
              <a:cxn ang="T14">
                <a:pos x="T4" y="T5"/>
              </a:cxn>
              <a:cxn ang="T15">
                <a:pos x="T6" y="T7"/>
              </a:cxn>
              <a:cxn ang="T16">
                <a:pos x="T8" y="T9"/>
              </a:cxn>
              <a:cxn ang="T17">
                <a:pos x="T10" y="T11"/>
              </a:cxn>
            </a:cxnLst>
            <a:rect l="T18" t="T19" r="T20" b="T21"/>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lnTo>
                  <a:pt x="0" y="0"/>
                </a:lnTo>
                <a:close/>
              </a:path>
            </a:pathLst>
          </a:custGeom>
          <a:solidFill>
            <a:srgbClr val="00B0F0"/>
          </a:solidFill>
          <a:ln>
            <a:noFill/>
          </a:ln>
        </p:spPr>
        <p:txBody>
          <a:bodyPr lIns="0" tIns="0" rIns="0" bIns="0"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sz="1800" b="1" dirty="0">
                <a:solidFill>
                  <a:srgbClr val="FFFFFF"/>
                </a:solidFill>
                <a:latin typeface="Microsoft YaHei" charset="-122"/>
                <a:ea typeface="Microsoft YaHei" charset="-122"/>
                <a:cs typeface="Microsoft YaHei" charset="-122"/>
              </a:rPr>
              <a:t>离校，登陆浙大通行证</a:t>
            </a:r>
          </a:p>
        </p:txBody>
      </p:sp>
      <p:sp>
        <p:nvSpPr>
          <p:cNvPr id="11" name="矩形 10">
            <a:extLst>
              <a:ext uri="{FF2B5EF4-FFF2-40B4-BE49-F238E27FC236}">
                <a16:creationId xmlns:a16="http://schemas.microsoft.com/office/drawing/2014/main" id="{F0310A65-DF7B-4308-BD4B-0F439375A153}"/>
              </a:ext>
            </a:extLst>
          </p:cNvPr>
          <p:cNvSpPr/>
          <p:nvPr/>
        </p:nvSpPr>
        <p:spPr>
          <a:xfrm>
            <a:off x="2986892" y="1598390"/>
            <a:ext cx="3319435" cy="369332"/>
          </a:xfrm>
          <a:prstGeom prst="rect">
            <a:avLst/>
          </a:prstGeom>
        </p:spPr>
        <p:txBody>
          <a:bodyPr wrap="none">
            <a:spAutoFit/>
          </a:bodyPr>
          <a:lstStyle/>
          <a:p>
            <a:r>
              <a:rPr lang="en-US" altLang="zh-CN" dirty="0">
                <a:latin typeface="Microsoft YaHei" charset="-122"/>
                <a:ea typeface="Microsoft YaHei" charset="-122"/>
                <a:cs typeface="Microsoft YaHei" charset="-122"/>
              </a:rPr>
              <a:t>http://</a:t>
            </a:r>
            <a:r>
              <a:rPr lang="en-US" altLang="zh-CN" dirty="0" err="1">
                <a:latin typeface="Microsoft YaHei" charset="-122"/>
                <a:ea typeface="Microsoft YaHei" charset="-122"/>
                <a:cs typeface="Microsoft YaHei" charset="-122"/>
              </a:rPr>
              <a:t>www.career.zju.edu.cn</a:t>
            </a:r>
            <a:endParaRPr lang="zh-CN" altLang="en-US"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911202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C199E60D-8BCD-4894-BADB-0694F233474A}"/>
              </a:ext>
            </a:extLst>
          </p:cNvPr>
          <p:cNvSpPr>
            <a:spLocks noGrp="1" noChangeArrowheads="1"/>
          </p:cNvSpPr>
          <p:nvPr>
            <p:ph type="body" idx="4294967295"/>
          </p:nvPr>
        </p:nvSpPr>
        <p:spPr>
          <a:xfrm>
            <a:off x="539750" y="1392325"/>
            <a:ext cx="8310336" cy="5122774"/>
          </a:xfrm>
        </p:spPr>
        <p:txBody>
          <a:bodyPr>
            <a:noAutofit/>
          </a:bodyPr>
          <a:lstStyle/>
          <a:p>
            <a:pPr algn="just" eaLnBrk="1" hangingPunct="1">
              <a:lnSpc>
                <a:spcPct val="150000"/>
              </a:lnSpc>
              <a:spcBef>
                <a:spcPts val="0"/>
              </a:spcBef>
              <a:buFont typeface="Wingdings" charset="2"/>
              <a:buChar char="n"/>
              <a:defRPr/>
            </a:pPr>
            <a:r>
              <a:rPr lang="zh-CN" altLang="en-US" sz="1800" dirty="0">
                <a:solidFill>
                  <a:schemeClr val="tx1"/>
                </a:solidFill>
                <a:latin typeface="Microsoft YaHei" charset="-122"/>
                <a:ea typeface="Microsoft YaHei" charset="-122"/>
                <a:cs typeface="Microsoft YaHei" charset="-122"/>
                <a:sym typeface="宋体" pitchFamily="2" charset="-122"/>
              </a:rPr>
              <a:t>学院分管就业领导根据毕业生的违约申请书面材料在就业管理系统中进行审核</a:t>
            </a:r>
          </a:p>
          <a:p>
            <a:pPr marL="0" indent="0" algn="just" eaLnBrk="1" hangingPunct="1">
              <a:lnSpc>
                <a:spcPct val="150000"/>
              </a:lnSpc>
              <a:spcBef>
                <a:spcPts val="0"/>
              </a:spcBef>
              <a:buFont typeface="Wingdings 3" panose="05040102010807070707" pitchFamily="18" charset="2"/>
              <a:buNone/>
              <a:defRPr/>
            </a:pPr>
            <a:r>
              <a:rPr lang="zh-CN" altLang="en-US" sz="1800" dirty="0">
                <a:solidFill>
                  <a:schemeClr val="tx1"/>
                </a:solidFill>
                <a:latin typeface="Microsoft YaHei" charset="-122"/>
                <a:ea typeface="Microsoft YaHei" charset="-122"/>
                <a:cs typeface="Microsoft YaHei" charset="-122"/>
                <a:sym typeface="宋体" pitchFamily="2" charset="-122"/>
              </a:rPr>
              <a:t>   本人违约的，同意违约条件：</a:t>
            </a:r>
          </a:p>
          <a:p>
            <a:pPr marL="781050" lvl="1" indent="-285750" algn="just" eaLnBrk="1" hangingPunct="1">
              <a:lnSpc>
                <a:spcPct val="150000"/>
              </a:lnSpc>
              <a:spcBef>
                <a:spcPts val="0"/>
              </a:spcBef>
              <a:buSzPct val="100000"/>
              <a:buFont typeface="Arial" charset="0"/>
              <a:buChar char="•"/>
              <a:defRPr/>
            </a:pPr>
            <a:r>
              <a:rPr lang="zh-CN" altLang="en-US" sz="1800" dirty="0">
                <a:latin typeface="Microsoft YaHei" charset="-122"/>
                <a:ea typeface="Microsoft YaHei" charset="-122"/>
                <a:cs typeface="Microsoft YaHei" charset="-122"/>
                <a:sym typeface="宋体" pitchFamily="2" charset="-122"/>
              </a:rPr>
              <a:t>违约材料齐全</a:t>
            </a:r>
            <a:endParaRPr lang="en-US" sz="1800" dirty="0">
              <a:latin typeface="Microsoft YaHei" charset="-122"/>
              <a:ea typeface="Microsoft YaHei" charset="-122"/>
              <a:cs typeface="Microsoft YaHei" charset="-122"/>
              <a:sym typeface="宋体" pitchFamily="2" charset="-122"/>
            </a:endParaRPr>
          </a:p>
          <a:p>
            <a:pPr marL="781050" lvl="1" indent="-285750" algn="just" eaLnBrk="1" hangingPunct="1">
              <a:lnSpc>
                <a:spcPct val="150000"/>
              </a:lnSpc>
              <a:spcBef>
                <a:spcPts val="0"/>
              </a:spcBef>
              <a:buSzPct val="100000"/>
              <a:buFont typeface="Arial" charset="0"/>
              <a:buChar char="•"/>
              <a:defRPr/>
            </a:pPr>
            <a:r>
              <a:rPr lang="zh-CN" altLang="en-US" sz="1800" dirty="0">
                <a:latin typeface="Microsoft YaHei" charset="-122"/>
                <a:ea typeface="Microsoft YaHei" charset="-122"/>
                <a:cs typeface="Microsoft YaHei" charset="-122"/>
                <a:sym typeface="宋体" pitchFamily="2" charset="-122"/>
              </a:rPr>
              <a:t>原则上签约时间超过一个月</a:t>
            </a:r>
            <a:endParaRPr lang="en-US" sz="1800" dirty="0">
              <a:latin typeface="Microsoft YaHei" charset="-122"/>
              <a:ea typeface="Microsoft YaHei" charset="-122"/>
              <a:cs typeface="Microsoft YaHei" charset="-122"/>
              <a:sym typeface="宋体" pitchFamily="2" charset="-122"/>
            </a:endParaRPr>
          </a:p>
          <a:p>
            <a:pPr marL="781050" lvl="1" indent="-285750" algn="just" eaLnBrk="1" hangingPunct="1">
              <a:lnSpc>
                <a:spcPct val="150000"/>
              </a:lnSpc>
              <a:spcBef>
                <a:spcPts val="0"/>
              </a:spcBef>
              <a:spcAft>
                <a:spcPts val="1200"/>
              </a:spcAft>
              <a:buSzPct val="100000"/>
              <a:buFont typeface="Arial" charset="0"/>
              <a:buChar char="•"/>
              <a:defRPr/>
            </a:pPr>
            <a:r>
              <a:rPr lang="zh-CN" altLang="en-US" sz="1800" dirty="0">
                <a:latin typeface="Microsoft YaHei" charset="-122"/>
                <a:ea typeface="Microsoft YaHei" charset="-122"/>
                <a:cs typeface="Microsoft YaHei" charset="-122"/>
                <a:sym typeface="宋体" pitchFamily="2" charset="-122"/>
              </a:rPr>
              <a:t>新单位比原单位就业层次有所提高。</a:t>
            </a:r>
          </a:p>
          <a:p>
            <a:pPr algn="just" eaLnBrk="1" hangingPunct="1">
              <a:lnSpc>
                <a:spcPct val="150000"/>
              </a:lnSpc>
              <a:spcBef>
                <a:spcPts val="0"/>
              </a:spcBef>
              <a:buFont typeface="Wingdings" charset="2"/>
              <a:buChar char="n"/>
              <a:defRPr/>
            </a:pPr>
            <a:r>
              <a:rPr lang="zh-CN" altLang="en-US" sz="1800" dirty="0">
                <a:solidFill>
                  <a:schemeClr val="tx1"/>
                </a:solidFill>
                <a:latin typeface="Microsoft YaHei" charset="-122"/>
                <a:ea typeface="Microsoft YaHei" charset="-122"/>
                <a:cs typeface="Microsoft YaHei" charset="-122"/>
                <a:sym typeface="宋体" pitchFamily="2" charset="-122"/>
              </a:rPr>
              <a:t>学院同意违约后，经就业指导中心审核，重新开放签约系统</a:t>
            </a:r>
          </a:p>
          <a:p>
            <a:pPr marL="777875" lvl="1" indent="-285750" algn="just" eaLnBrk="1" hangingPunct="1">
              <a:lnSpc>
                <a:spcPct val="150000"/>
              </a:lnSpc>
              <a:spcBef>
                <a:spcPts val="0"/>
              </a:spcBef>
              <a:buSzPct val="100000"/>
              <a:buFont typeface="Arial" charset="0"/>
              <a:buChar char="•"/>
              <a:defRPr/>
            </a:pPr>
            <a:r>
              <a:rPr lang="zh-CN" altLang="en-US" sz="1800" dirty="0">
                <a:latin typeface="Microsoft YaHei" charset="-122"/>
                <a:ea typeface="Microsoft YaHei" charset="-122"/>
                <a:cs typeface="Microsoft YaHei" charset="-122"/>
                <a:sym typeface="宋体" pitchFamily="2" charset="-122"/>
              </a:rPr>
              <a:t>曾经办理过解约的毕业生，与新单位签约后，学校不再受理该生的第二次解约申请</a:t>
            </a:r>
            <a:endParaRPr lang="en-US" sz="1800" dirty="0">
              <a:latin typeface="Microsoft YaHei" charset="-122"/>
              <a:ea typeface="Microsoft YaHei" charset="-122"/>
              <a:cs typeface="Microsoft YaHei" charset="-122"/>
              <a:sym typeface="宋体" pitchFamily="2" charset="-122"/>
            </a:endParaRPr>
          </a:p>
          <a:p>
            <a:pPr marL="777875" lvl="1" indent="-285750" algn="just" eaLnBrk="1" hangingPunct="1">
              <a:lnSpc>
                <a:spcPct val="150000"/>
              </a:lnSpc>
              <a:spcBef>
                <a:spcPts val="0"/>
              </a:spcBef>
              <a:buSzPct val="100000"/>
              <a:buFont typeface="Arial" charset="0"/>
              <a:buChar char="•"/>
              <a:defRPr/>
            </a:pPr>
            <a:r>
              <a:rPr lang="zh-CN" altLang="en-US" sz="1800" dirty="0">
                <a:latin typeface="Microsoft YaHei" charset="-122"/>
                <a:ea typeface="Microsoft YaHei" charset="-122"/>
                <a:cs typeface="Microsoft YaHei" charset="-122"/>
                <a:sym typeface="宋体" pitchFamily="2" charset="-122"/>
              </a:rPr>
              <a:t>原则上不受理签约后一个月内递交的违约申请</a:t>
            </a:r>
            <a:endParaRPr lang="en-US" sz="1800" dirty="0">
              <a:latin typeface="Microsoft YaHei" charset="-122"/>
              <a:ea typeface="Microsoft YaHei" charset="-122"/>
              <a:cs typeface="Microsoft YaHei" charset="-122"/>
              <a:sym typeface="宋体" pitchFamily="2" charset="-122"/>
            </a:endParaRPr>
          </a:p>
          <a:p>
            <a:pPr marL="777875" lvl="1" indent="-285750" algn="just" eaLnBrk="1" hangingPunct="1">
              <a:lnSpc>
                <a:spcPct val="150000"/>
              </a:lnSpc>
              <a:spcBef>
                <a:spcPts val="0"/>
              </a:spcBef>
              <a:buSzPct val="100000"/>
              <a:buFont typeface="Arial" charset="0"/>
              <a:buChar char="•"/>
              <a:defRPr/>
            </a:pPr>
            <a:r>
              <a:rPr lang="zh-CN" altLang="en-US" sz="1800" dirty="0">
                <a:latin typeface="Microsoft YaHei" charset="-122"/>
                <a:ea typeface="Microsoft YaHei" charset="-122"/>
                <a:cs typeface="Microsoft YaHei" charset="-122"/>
                <a:sym typeface="宋体" pitchFamily="2" charset="-122"/>
              </a:rPr>
              <a:t>原则上不受理20</a:t>
            </a:r>
            <a:r>
              <a:rPr lang="en-US" altLang="zh-CN" sz="1800" dirty="0">
                <a:latin typeface="Microsoft YaHei" charset="-122"/>
                <a:ea typeface="Microsoft YaHei" charset="-122"/>
                <a:cs typeface="Microsoft YaHei" charset="-122"/>
                <a:sym typeface="宋体" pitchFamily="2" charset="-122"/>
              </a:rPr>
              <a:t>20</a:t>
            </a:r>
            <a:r>
              <a:rPr lang="zh-CN" altLang="en-US" sz="1800" dirty="0">
                <a:latin typeface="Microsoft YaHei" charset="-122"/>
                <a:ea typeface="Microsoft YaHei" charset="-122"/>
                <a:cs typeface="Microsoft YaHei" charset="-122"/>
                <a:sym typeface="宋体" pitchFamily="2" charset="-122"/>
              </a:rPr>
              <a:t>年暑期毕业生在20</a:t>
            </a:r>
            <a:r>
              <a:rPr lang="en-US" altLang="zh-CN" sz="1800" dirty="0">
                <a:latin typeface="Microsoft YaHei" charset="-122"/>
                <a:ea typeface="Microsoft YaHei" charset="-122"/>
                <a:cs typeface="Microsoft YaHei" charset="-122"/>
                <a:sym typeface="宋体" pitchFamily="2" charset="-122"/>
              </a:rPr>
              <a:t>20</a:t>
            </a:r>
            <a:r>
              <a:rPr lang="zh-CN" altLang="en-US" sz="1800" dirty="0">
                <a:latin typeface="Microsoft YaHei" charset="-122"/>
                <a:ea typeface="Microsoft YaHei" charset="-122"/>
                <a:cs typeface="Microsoft YaHei" charset="-122"/>
                <a:sym typeface="宋体" pitchFamily="2" charset="-122"/>
              </a:rPr>
              <a:t>年春学期开学前以及201</a:t>
            </a:r>
            <a:r>
              <a:rPr lang="en-US" altLang="zh-CN" sz="1800" dirty="0">
                <a:latin typeface="Microsoft YaHei" charset="-122"/>
                <a:ea typeface="Microsoft YaHei" charset="-122"/>
                <a:cs typeface="Microsoft YaHei" charset="-122"/>
                <a:sym typeface="宋体" pitchFamily="2" charset="-122"/>
              </a:rPr>
              <a:t>8</a:t>
            </a:r>
            <a:r>
              <a:rPr lang="zh-CN" altLang="en-US" sz="1800" dirty="0">
                <a:latin typeface="Microsoft YaHei" charset="-122"/>
                <a:ea typeface="Microsoft YaHei" charset="-122"/>
                <a:cs typeface="Microsoft YaHei" charset="-122"/>
                <a:sym typeface="宋体" pitchFamily="2" charset="-122"/>
              </a:rPr>
              <a:t>年5月底以后递交的违约申请。</a:t>
            </a:r>
            <a:endParaRPr lang="zh-CN" altLang="en-US" sz="1800" dirty="0">
              <a:latin typeface="Microsoft YaHei" charset="-122"/>
              <a:ea typeface="Microsoft YaHei" charset="-122"/>
              <a:cs typeface="Microsoft YaHei" charset="-122"/>
            </a:endParaRPr>
          </a:p>
        </p:txBody>
      </p:sp>
      <p:sp>
        <p:nvSpPr>
          <p:cNvPr id="28675" name="TextBox 3">
            <a:extLst>
              <a:ext uri="{FF2B5EF4-FFF2-40B4-BE49-F238E27FC236}">
                <a16:creationId xmlns:a16="http://schemas.microsoft.com/office/drawing/2014/main" id="{827BD101-81F1-4E17-803E-DDBFF03B81D0}"/>
              </a:ext>
            </a:extLst>
          </p:cNvPr>
          <p:cNvSpPr>
            <a:spLocks noChangeArrowheads="1"/>
          </p:cNvSpPr>
          <p:nvPr/>
        </p:nvSpPr>
        <p:spPr bwMode="auto">
          <a:xfrm>
            <a:off x="6891339" y="2505303"/>
            <a:ext cx="1781175" cy="533400"/>
          </a:xfrm>
          <a:prstGeom prst="rect">
            <a:avLst/>
          </a:prstGeom>
          <a:noFill/>
          <a:ln w="12700">
            <a:solidFill>
              <a:schemeClr val="tx1"/>
            </a:solidFill>
            <a:bevel/>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sz="2800" b="1">
                <a:solidFill>
                  <a:srgbClr val="FF0000"/>
                </a:solidFill>
                <a:latin typeface="Microsoft YaHei" charset="-122"/>
                <a:ea typeface="Microsoft YaHei" charset="-122"/>
                <a:cs typeface="Microsoft YaHei" charset="-122"/>
                <a:sym typeface="宋体" panose="02010600030101010101" pitchFamily="2" charset="-122"/>
              </a:rPr>
              <a:t>慎重签约</a:t>
            </a:r>
          </a:p>
        </p:txBody>
      </p:sp>
      <p:sp>
        <p:nvSpPr>
          <p:cNvPr id="4" name="TextBox 1">
            <a:extLst>
              <a:ext uri="{FF2B5EF4-FFF2-40B4-BE49-F238E27FC236}">
                <a16:creationId xmlns:a16="http://schemas.microsoft.com/office/drawing/2014/main" id="{48F41699-E1AF-4218-97D9-247642E30D0E}"/>
              </a:ext>
            </a:extLst>
          </p:cNvPr>
          <p:cNvSpPr txBox="1">
            <a:spLocks noChangeArrowheads="1"/>
          </p:cNvSpPr>
          <p:nvPr/>
        </p:nvSpPr>
        <p:spPr bwMode="auto">
          <a:xfrm>
            <a:off x="539750" y="596574"/>
            <a:ext cx="8139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1B2153"/>
                </a:solidFill>
                <a:latin typeface="微软雅黑" panose="020B0503020204020204" pitchFamily="34" charset="-122"/>
                <a:ea typeface="微软雅黑" panose="020B0503020204020204" pitchFamily="34" charset="-122"/>
              </a:rPr>
              <a:t>关于解除就业协议（即违约）的规定</a:t>
            </a:r>
          </a:p>
        </p:txBody>
      </p:sp>
      <p:cxnSp>
        <p:nvCxnSpPr>
          <p:cNvPr id="5" name="直接连接符 10">
            <a:extLst>
              <a:ext uri="{FF2B5EF4-FFF2-40B4-BE49-F238E27FC236}">
                <a16:creationId xmlns:a16="http://schemas.microsoft.com/office/drawing/2014/main" id="{51C4ED52-B5F5-474B-AC5E-15A5DF14BF4B}"/>
              </a:ext>
            </a:extLst>
          </p:cNvPr>
          <p:cNvCxnSpPr>
            <a:cxnSpLocks noChangeShapeType="1"/>
          </p:cNvCxnSpPr>
          <p:nvPr/>
        </p:nvCxnSpPr>
        <p:spPr bwMode="auto">
          <a:xfrm>
            <a:off x="600075" y="1196975"/>
            <a:ext cx="8072438"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78187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5" grpId="0" nodeType="clickEffect">
                                  <p:stCondLst>
                                    <p:cond delay="0"/>
                                  </p:stCondLst>
                                  <p:childTnLst>
                                    <p:set>
                                      <p:cBhvr override="childStyle">
                                        <p:cTn id="6" dur="indefinite"/>
                                        <p:tgtEl>
                                          <p:spTgt spid="28675"/>
                                        </p:tgtEl>
                                        <p:attrNameLst>
                                          <p:attrName>style.fontStyle</p:attrName>
                                        </p:attrNameLst>
                                      </p:cBhvr>
                                      <p:to>
                                        <p:strVal val="normal"/>
                                      </p:to>
                                    </p:set>
                                    <p:set>
                                      <p:cBhvr override="childStyle">
                                        <p:cTn id="7" dur="indefinite"/>
                                        <p:tgtEl>
                                          <p:spTgt spid="28675"/>
                                        </p:tgtEl>
                                        <p:attrNameLst>
                                          <p:attrName>style.fontWeight</p:attrName>
                                        </p:attrNameLst>
                                      </p:cBhvr>
                                      <p:to>
                                        <p:strVal val="bold"/>
                                      </p:to>
                                    </p:set>
                                    <p:set>
                                      <p:cBhvr override="childStyle">
                                        <p:cTn id="8" dur="indefinite"/>
                                        <p:tgtEl>
                                          <p:spTgt spid="2867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内容占位符 2">
            <a:extLst>
              <a:ext uri="{FF2B5EF4-FFF2-40B4-BE49-F238E27FC236}">
                <a16:creationId xmlns:a16="http://schemas.microsoft.com/office/drawing/2014/main" id="{07923A05-DA23-44F8-83DA-17A0D42081DE}"/>
              </a:ext>
            </a:extLst>
          </p:cNvPr>
          <p:cNvSpPr>
            <a:spLocks noGrp="1" noChangeArrowheads="1"/>
          </p:cNvSpPr>
          <p:nvPr>
            <p:ph sz="quarter" idx="4294967295"/>
          </p:nvPr>
        </p:nvSpPr>
        <p:spPr>
          <a:xfrm>
            <a:off x="571499" y="1245015"/>
            <a:ext cx="8147957" cy="5449699"/>
          </a:xfrm>
        </p:spPr>
        <p:txBody>
          <a:bodyPr>
            <a:noAutofit/>
          </a:bodyPr>
          <a:lstStyle/>
          <a:p>
            <a:pPr algn="just" eaLnBrk="1" hangingPunct="1">
              <a:lnSpc>
                <a:spcPct val="120000"/>
              </a:lnSpc>
              <a:spcBef>
                <a:spcPts val="0"/>
              </a:spcBef>
              <a:buFont typeface="Wingdings 3" panose="05040102010807070707" pitchFamily="18" charset="2"/>
              <a:buNone/>
              <a:defRPr/>
            </a:pPr>
            <a:r>
              <a:rPr lang="zh-CN" altLang="en-US" sz="1700" b="1" dirty="0">
                <a:solidFill>
                  <a:schemeClr val="tx1"/>
                </a:solidFill>
                <a:latin typeface="Microsoft YaHei" charset="-122"/>
                <a:ea typeface="Microsoft YaHei" charset="-122"/>
                <a:cs typeface="Microsoft YaHei" charset="-122"/>
              </a:rPr>
              <a:t>一、改派时间</a:t>
            </a:r>
            <a:endParaRPr lang="en-US" altLang="zh-CN" sz="1700" b="1" dirty="0">
              <a:latin typeface="Microsoft YaHei" charset="-122"/>
              <a:ea typeface="Microsoft YaHei" charset="-122"/>
              <a:cs typeface="Microsoft YaHei" charset="-122"/>
            </a:endParaRPr>
          </a:p>
          <a:p>
            <a:pPr algn="just" eaLnBrk="1" hangingPunct="1">
              <a:lnSpc>
                <a:spcPct val="120000"/>
              </a:lnSpc>
              <a:spcBef>
                <a:spcPts val="0"/>
              </a:spcBef>
              <a:buFont typeface="Wingdings 3" panose="05040102010807070707" pitchFamily="18" charset="2"/>
              <a:buNone/>
              <a:defRPr/>
            </a:pPr>
            <a:r>
              <a:rPr lang="en-US" altLang="zh-CN" sz="1700" dirty="0">
                <a:solidFill>
                  <a:schemeClr val="tx1"/>
                </a:solidFill>
                <a:latin typeface="Microsoft YaHei" charset="-122"/>
                <a:ea typeface="Microsoft YaHei" charset="-122"/>
                <a:cs typeface="Microsoft YaHei" charset="-122"/>
                <a:sym typeface="Arial" pitchFamily="34" charset="0"/>
              </a:rPr>
              <a:t>1.</a:t>
            </a:r>
            <a:r>
              <a:rPr lang="zh-CN" altLang="en-US" sz="1700" dirty="0">
                <a:solidFill>
                  <a:schemeClr val="tx1"/>
                </a:solidFill>
                <a:latin typeface="Microsoft YaHei" charset="-122"/>
                <a:ea typeface="Microsoft YaHei" charset="-122"/>
                <a:cs typeface="Microsoft YaHei" charset="-122"/>
                <a:sym typeface="Arial" pitchFamily="34" charset="0"/>
              </a:rPr>
              <a:t> </a:t>
            </a:r>
            <a:r>
              <a:rPr lang="en-US" sz="1700" dirty="0">
                <a:solidFill>
                  <a:schemeClr val="tx1"/>
                </a:solidFill>
                <a:latin typeface="Microsoft YaHei" charset="-122"/>
                <a:ea typeface="Microsoft YaHei" charset="-122"/>
                <a:cs typeface="Microsoft YaHei" charset="-122"/>
                <a:sym typeface="Arial" pitchFamily="34" charset="0"/>
              </a:rPr>
              <a:t>8</a:t>
            </a:r>
            <a:r>
              <a:rPr lang="zh-CN" altLang="en-US" sz="1700" dirty="0">
                <a:solidFill>
                  <a:schemeClr val="tx1"/>
                </a:solidFill>
                <a:latin typeface="Microsoft YaHei" charset="-122"/>
                <a:ea typeface="Microsoft YaHei" charset="-122"/>
                <a:cs typeface="Microsoft YaHei" charset="-122"/>
                <a:sym typeface="Arial" pitchFamily="34" charset="0"/>
              </a:rPr>
              <a:t>月</a:t>
            </a:r>
            <a:r>
              <a:rPr lang="en-US" sz="1700" dirty="0">
                <a:solidFill>
                  <a:schemeClr val="tx1"/>
                </a:solidFill>
                <a:latin typeface="Microsoft YaHei" charset="-122"/>
                <a:ea typeface="Microsoft YaHei" charset="-122"/>
                <a:cs typeface="Microsoft YaHei" charset="-122"/>
                <a:sym typeface="Arial" pitchFamily="34" charset="0"/>
              </a:rPr>
              <a:t>31</a:t>
            </a:r>
            <a:r>
              <a:rPr lang="zh-CN" altLang="en-US" sz="1700" dirty="0">
                <a:solidFill>
                  <a:schemeClr val="tx1"/>
                </a:solidFill>
                <a:latin typeface="Microsoft YaHei" charset="-122"/>
                <a:ea typeface="Microsoft YaHei" charset="-122"/>
                <a:cs typeface="Microsoft YaHei" charset="-122"/>
                <a:sym typeface="Arial" pitchFamily="34" charset="0"/>
              </a:rPr>
              <a:t>日前，改派手续在所在院系办理，暑假期间也可在就业中心办理。</a:t>
            </a:r>
            <a:endParaRPr lang="en-US" altLang="zh-CN" sz="1700" dirty="0">
              <a:latin typeface="Microsoft YaHei" charset="-122"/>
              <a:ea typeface="Microsoft YaHei" charset="-122"/>
              <a:cs typeface="Microsoft YaHei" charset="-122"/>
              <a:sym typeface="Arial" pitchFamily="34" charset="0"/>
            </a:endParaRPr>
          </a:p>
          <a:p>
            <a:pPr algn="just" eaLnBrk="1" hangingPunct="1">
              <a:lnSpc>
                <a:spcPct val="120000"/>
              </a:lnSpc>
              <a:spcBef>
                <a:spcPts val="0"/>
              </a:spcBef>
              <a:buFont typeface="Wingdings 3" panose="05040102010807070707" pitchFamily="18" charset="2"/>
              <a:buNone/>
              <a:defRPr/>
            </a:pPr>
            <a:r>
              <a:rPr lang="en-US" altLang="zh-CN" sz="1700" dirty="0">
                <a:solidFill>
                  <a:schemeClr val="tx1"/>
                </a:solidFill>
                <a:latin typeface="Microsoft YaHei" charset="-122"/>
                <a:ea typeface="Microsoft YaHei" charset="-122"/>
                <a:cs typeface="Microsoft YaHei" charset="-122"/>
                <a:sym typeface="Arial" pitchFamily="34" charset="0"/>
              </a:rPr>
              <a:t>2</a:t>
            </a:r>
            <a:r>
              <a:rPr lang="en-US" altLang="zh-CN" sz="1700" dirty="0">
                <a:latin typeface="Microsoft YaHei" charset="-122"/>
                <a:ea typeface="Microsoft YaHei" charset="-122"/>
                <a:cs typeface="Microsoft YaHei" charset="-122"/>
                <a:sym typeface="Arial" pitchFamily="34" charset="0"/>
              </a:rPr>
              <a:t>.</a:t>
            </a:r>
            <a:r>
              <a:rPr lang="zh-CN" altLang="en-US" sz="1700" dirty="0">
                <a:latin typeface="Microsoft YaHei" charset="-122"/>
                <a:ea typeface="Microsoft YaHei" charset="-122"/>
                <a:cs typeface="Microsoft YaHei" charset="-122"/>
                <a:sym typeface="Arial" pitchFamily="34" charset="0"/>
              </a:rPr>
              <a:t> </a:t>
            </a:r>
            <a:r>
              <a:rPr lang="en-US" sz="1700" dirty="0">
                <a:solidFill>
                  <a:schemeClr val="tx1"/>
                </a:solidFill>
                <a:latin typeface="Microsoft YaHei" charset="-122"/>
                <a:ea typeface="Microsoft YaHei" charset="-122"/>
                <a:cs typeface="Microsoft YaHei" charset="-122"/>
                <a:sym typeface="Arial" pitchFamily="34" charset="0"/>
              </a:rPr>
              <a:t>8</a:t>
            </a:r>
            <a:r>
              <a:rPr lang="zh-CN" altLang="en-US" sz="1700" dirty="0">
                <a:solidFill>
                  <a:schemeClr val="tx1"/>
                </a:solidFill>
                <a:latin typeface="Microsoft YaHei" charset="-122"/>
                <a:ea typeface="Microsoft YaHei" charset="-122"/>
                <a:cs typeface="Microsoft YaHei" charset="-122"/>
                <a:sym typeface="Arial" pitchFamily="34" charset="0"/>
              </a:rPr>
              <a:t>月</a:t>
            </a:r>
            <a:r>
              <a:rPr lang="en-US" sz="1700" dirty="0">
                <a:solidFill>
                  <a:schemeClr val="tx1"/>
                </a:solidFill>
                <a:latin typeface="Microsoft YaHei" charset="-122"/>
                <a:ea typeface="Microsoft YaHei" charset="-122"/>
                <a:cs typeface="Microsoft YaHei" charset="-122"/>
                <a:sym typeface="Arial" pitchFamily="34" charset="0"/>
              </a:rPr>
              <a:t>31</a:t>
            </a:r>
            <a:r>
              <a:rPr lang="zh-CN" altLang="en-US" sz="1700" dirty="0">
                <a:solidFill>
                  <a:schemeClr val="tx1"/>
                </a:solidFill>
                <a:latin typeface="Microsoft YaHei" charset="-122"/>
                <a:ea typeface="Microsoft YaHei" charset="-122"/>
                <a:cs typeface="Microsoft YaHei" charset="-122"/>
                <a:sym typeface="Arial" pitchFamily="34" charset="0"/>
              </a:rPr>
              <a:t>日后，改派手续需到浙江省高校毕业生就业指导中心办理。</a:t>
            </a:r>
            <a:endParaRPr lang="en-US" altLang="zh-CN" sz="1700" dirty="0">
              <a:latin typeface="Microsoft YaHei" charset="-122"/>
              <a:ea typeface="Microsoft YaHei" charset="-122"/>
              <a:cs typeface="Microsoft YaHei" charset="-122"/>
              <a:sym typeface="Arial" pitchFamily="34" charset="0"/>
            </a:endParaRPr>
          </a:p>
          <a:p>
            <a:pPr algn="just" eaLnBrk="1" hangingPunct="1">
              <a:lnSpc>
                <a:spcPct val="120000"/>
              </a:lnSpc>
              <a:spcBef>
                <a:spcPts val="0"/>
              </a:spcBef>
              <a:buFont typeface="Wingdings 3" panose="05040102010807070707" pitchFamily="18" charset="2"/>
              <a:buNone/>
              <a:defRPr/>
            </a:pPr>
            <a:r>
              <a:rPr lang="zh-CN" altLang="en-US" sz="1700" dirty="0">
                <a:latin typeface="Microsoft YaHei" charset="-122"/>
                <a:ea typeface="Microsoft YaHei" charset="-122"/>
                <a:cs typeface="Microsoft YaHei" charset="-122"/>
                <a:sym typeface="Arial" pitchFamily="34" charset="0"/>
              </a:rPr>
              <a:t>                     （</a:t>
            </a:r>
            <a:r>
              <a:rPr lang="zh-CN" altLang="en-US" sz="1700" dirty="0">
                <a:solidFill>
                  <a:schemeClr val="tx1"/>
                </a:solidFill>
                <a:latin typeface="Microsoft YaHei" charset="-122"/>
                <a:ea typeface="Microsoft YaHei" charset="-122"/>
                <a:cs typeface="Microsoft YaHei" charset="-122"/>
                <a:sym typeface="Arial" pitchFamily="34" charset="0"/>
              </a:rPr>
              <a:t>华星路</a:t>
            </a:r>
            <a:r>
              <a:rPr lang="en-US" sz="1700" dirty="0">
                <a:solidFill>
                  <a:schemeClr val="tx1"/>
                </a:solidFill>
                <a:latin typeface="Microsoft YaHei" charset="-122"/>
                <a:ea typeface="Microsoft YaHei" charset="-122"/>
                <a:cs typeface="Microsoft YaHei" charset="-122"/>
                <a:sym typeface="Arial" pitchFamily="34" charset="0"/>
              </a:rPr>
              <a:t>203</a:t>
            </a:r>
            <a:r>
              <a:rPr lang="zh-CN" altLang="en-US" sz="1700" dirty="0">
                <a:solidFill>
                  <a:schemeClr val="tx1"/>
                </a:solidFill>
                <a:latin typeface="Microsoft YaHei" charset="-122"/>
                <a:ea typeface="Microsoft YaHei" charset="-122"/>
                <a:cs typeface="Microsoft YaHei" charset="-122"/>
                <a:sym typeface="Arial" pitchFamily="34" charset="0"/>
              </a:rPr>
              <a:t>号 </a:t>
            </a:r>
            <a:r>
              <a:rPr lang="en-US" sz="1700" dirty="0">
                <a:solidFill>
                  <a:schemeClr val="tx1"/>
                </a:solidFill>
                <a:latin typeface="Microsoft YaHei" charset="-122"/>
                <a:ea typeface="Microsoft YaHei" charset="-122"/>
                <a:cs typeface="Microsoft YaHei" charset="-122"/>
                <a:sym typeface="Arial" pitchFamily="34" charset="0"/>
              </a:rPr>
              <a:t>88008635/53</a:t>
            </a:r>
            <a:r>
              <a:rPr lang="zh-CN" altLang="en-US" sz="1700" dirty="0">
                <a:latin typeface="Microsoft YaHei" charset="-122"/>
                <a:ea typeface="Microsoft YaHei" charset="-122"/>
                <a:cs typeface="Microsoft YaHei" charset="-122"/>
                <a:sym typeface="Arial" pitchFamily="34" charset="0"/>
              </a:rPr>
              <a:t>）</a:t>
            </a:r>
            <a:endParaRPr lang="zh-CN" altLang="en-US" sz="1700" dirty="0">
              <a:solidFill>
                <a:schemeClr val="tx1"/>
              </a:solidFill>
              <a:latin typeface="Microsoft YaHei" charset="-122"/>
              <a:ea typeface="Microsoft YaHei" charset="-122"/>
              <a:cs typeface="Microsoft YaHei" charset="-122"/>
              <a:sym typeface="Arial" pitchFamily="34" charset="0"/>
            </a:endParaRPr>
          </a:p>
          <a:p>
            <a:pPr algn="just" eaLnBrk="1" hangingPunct="1">
              <a:lnSpc>
                <a:spcPct val="120000"/>
              </a:lnSpc>
              <a:spcBef>
                <a:spcPts val="0"/>
              </a:spcBef>
              <a:buFont typeface="Wingdings 3" panose="05040102010807070707" pitchFamily="18" charset="2"/>
              <a:buNone/>
              <a:defRPr/>
            </a:pPr>
            <a:r>
              <a:rPr lang="zh-CN" altLang="en-US" sz="1700" b="1" dirty="0">
                <a:latin typeface="Microsoft YaHei" charset="-122"/>
                <a:ea typeface="Microsoft YaHei" charset="-122"/>
                <a:cs typeface="Microsoft YaHei" charset="-122"/>
              </a:rPr>
              <a:t>二、</a:t>
            </a:r>
            <a:r>
              <a:rPr lang="zh-CN" altLang="en-US" sz="1700" b="1" dirty="0">
                <a:solidFill>
                  <a:schemeClr val="tx1"/>
                </a:solidFill>
                <a:latin typeface="Microsoft YaHei" charset="-122"/>
                <a:ea typeface="Microsoft YaHei" charset="-122"/>
                <a:cs typeface="Microsoft YaHei" charset="-122"/>
              </a:rPr>
              <a:t>改派材料</a:t>
            </a:r>
            <a:endParaRPr lang="en-US" altLang="zh-CN" sz="1700" b="1" dirty="0">
              <a:latin typeface="Microsoft YaHei" charset="-122"/>
              <a:ea typeface="Microsoft YaHei" charset="-122"/>
              <a:cs typeface="Microsoft YaHei" charset="-122"/>
            </a:endParaRPr>
          </a:p>
          <a:p>
            <a:pPr algn="just" eaLnBrk="1" hangingPunct="1">
              <a:lnSpc>
                <a:spcPct val="120000"/>
              </a:lnSpc>
              <a:spcBef>
                <a:spcPts val="0"/>
              </a:spcBef>
              <a:buFont typeface="Wingdings 3" panose="05040102010807070707" pitchFamily="18" charset="2"/>
              <a:buNone/>
              <a:defRPr/>
            </a:pPr>
            <a:r>
              <a:rPr lang="en-US" altLang="zh-CN" sz="1700" dirty="0">
                <a:solidFill>
                  <a:schemeClr val="tx1"/>
                </a:solidFill>
                <a:latin typeface="Microsoft YaHei" charset="-122"/>
                <a:ea typeface="Microsoft YaHei" charset="-122"/>
                <a:cs typeface="Microsoft YaHei" charset="-122"/>
              </a:rPr>
              <a:t>1.</a:t>
            </a:r>
            <a:r>
              <a:rPr lang="zh-CN" altLang="en-US" sz="1700" dirty="0">
                <a:solidFill>
                  <a:schemeClr val="tx1"/>
                </a:solidFill>
                <a:latin typeface="Microsoft YaHei" charset="-122"/>
                <a:ea typeface="Microsoft YaHei" charset="-122"/>
                <a:cs typeface="Microsoft YaHei" charset="-122"/>
              </a:rPr>
              <a:t> 毕业证、学位证原件</a:t>
            </a:r>
            <a:endParaRPr lang="en-US" altLang="zh-CN" sz="1700" dirty="0">
              <a:latin typeface="Microsoft YaHei" charset="-122"/>
              <a:ea typeface="Microsoft YaHei" charset="-122"/>
              <a:cs typeface="Microsoft YaHei" charset="-122"/>
            </a:endParaRPr>
          </a:p>
          <a:p>
            <a:pPr algn="just" eaLnBrk="1" hangingPunct="1">
              <a:lnSpc>
                <a:spcPct val="120000"/>
              </a:lnSpc>
              <a:spcBef>
                <a:spcPts val="0"/>
              </a:spcBef>
              <a:buFont typeface="Wingdings 3" panose="05040102010807070707" pitchFamily="18" charset="2"/>
              <a:buNone/>
              <a:defRPr/>
            </a:pPr>
            <a:r>
              <a:rPr lang="en-US" altLang="zh-CN" sz="1700" dirty="0">
                <a:solidFill>
                  <a:schemeClr val="tx1"/>
                </a:solidFill>
                <a:latin typeface="Microsoft YaHei" charset="-122"/>
                <a:ea typeface="Microsoft YaHei" charset="-122"/>
                <a:cs typeface="Microsoft YaHei" charset="-122"/>
              </a:rPr>
              <a:t>2.</a:t>
            </a:r>
            <a:r>
              <a:rPr lang="zh-CN" altLang="en-US" sz="1700" dirty="0">
                <a:solidFill>
                  <a:schemeClr val="tx1"/>
                </a:solidFill>
                <a:latin typeface="Microsoft YaHei" charset="-122"/>
                <a:ea typeface="Microsoft YaHei" charset="-122"/>
                <a:cs typeface="Microsoft YaHei" charset="-122"/>
              </a:rPr>
              <a:t> 原报到证</a:t>
            </a:r>
            <a:endParaRPr lang="en-US" altLang="zh-CN" sz="1700" dirty="0">
              <a:latin typeface="Microsoft YaHei" charset="-122"/>
              <a:ea typeface="Microsoft YaHei" charset="-122"/>
              <a:cs typeface="Microsoft YaHei" charset="-122"/>
              <a:sym typeface="Arial" pitchFamily="34" charset="0"/>
            </a:endParaRPr>
          </a:p>
          <a:p>
            <a:pPr algn="just" eaLnBrk="1" hangingPunct="1">
              <a:lnSpc>
                <a:spcPct val="120000"/>
              </a:lnSpc>
              <a:spcBef>
                <a:spcPts val="0"/>
              </a:spcBef>
              <a:buFont typeface="Wingdings 3" panose="05040102010807070707" pitchFamily="18" charset="2"/>
              <a:buNone/>
              <a:defRPr/>
            </a:pPr>
            <a:r>
              <a:rPr lang="en-US" altLang="zh-CN" sz="1700" dirty="0">
                <a:solidFill>
                  <a:schemeClr val="tx1"/>
                </a:solidFill>
                <a:latin typeface="Microsoft YaHei" charset="-122"/>
                <a:ea typeface="Microsoft YaHei" charset="-122"/>
                <a:cs typeface="Microsoft YaHei" charset="-122"/>
              </a:rPr>
              <a:t>3.</a:t>
            </a:r>
            <a:r>
              <a:rPr lang="zh-CN" altLang="en-US" sz="1700" dirty="0">
                <a:solidFill>
                  <a:schemeClr val="tx1"/>
                </a:solidFill>
                <a:latin typeface="Microsoft YaHei" charset="-122"/>
                <a:ea typeface="Microsoft YaHei" charset="-122"/>
                <a:cs typeface="Microsoft YaHei" charset="-122"/>
              </a:rPr>
              <a:t> 就业协议书、劳动合同或用人单位的录用证明</a:t>
            </a:r>
            <a:endParaRPr lang="en-US" altLang="zh-CN" sz="1700" dirty="0">
              <a:latin typeface="Microsoft YaHei" charset="-122"/>
              <a:ea typeface="Microsoft YaHei" charset="-122"/>
              <a:cs typeface="Microsoft YaHei" charset="-122"/>
            </a:endParaRPr>
          </a:p>
          <a:p>
            <a:pPr algn="just" eaLnBrk="1" hangingPunct="1">
              <a:lnSpc>
                <a:spcPct val="120000"/>
              </a:lnSpc>
              <a:spcBef>
                <a:spcPts val="0"/>
              </a:spcBef>
              <a:spcAft>
                <a:spcPts val="1200"/>
              </a:spcAft>
              <a:buFont typeface="Wingdings 3" panose="05040102010807070707" pitchFamily="18" charset="2"/>
              <a:buNone/>
              <a:defRPr/>
            </a:pPr>
            <a:r>
              <a:rPr lang="en-US" altLang="zh-CN" sz="1700" dirty="0">
                <a:solidFill>
                  <a:schemeClr val="tx1"/>
                </a:solidFill>
                <a:latin typeface="Microsoft YaHei" charset="-122"/>
                <a:ea typeface="Microsoft YaHei" charset="-122"/>
                <a:cs typeface="Microsoft YaHei" charset="-122"/>
              </a:rPr>
              <a:t>4.</a:t>
            </a:r>
            <a:r>
              <a:rPr lang="zh-CN" altLang="en-US" sz="1700" dirty="0">
                <a:solidFill>
                  <a:schemeClr val="tx1"/>
                </a:solidFill>
                <a:latin typeface="Microsoft YaHei" charset="-122"/>
                <a:ea typeface="Microsoft YaHei" charset="-122"/>
                <a:cs typeface="Microsoft YaHei" charset="-122"/>
              </a:rPr>
              <a:t> </a:t>
            </a:r>
            <a:r>
              <a:rPr lang="en-US" sz="1700" dirty="0">
                <a:solidFill>
                  <a:schemeClr val="tx1"/>
                </a:solidFill>
                <a:latin typeface="Microsoft YaHei" charset="-122"/>
                <a:ea typeface="Microsoft YaHei" charset="-122"/>
                <a:cs typeface="Microsoft YaHei" charset="-122"/>
              </a:rPr>
              <a:t>《</a:t>
            </a:r>
            <a:r>
              <a:rPr lang="zh-CN" altLang="en-US" sz="1700" dirty="0">
                <a:solidFill>
                  <a:schemeClr val="tx1"/>
                </a:solidFill>
                <a:latin typeface="Microsoft YaHei" charset="-122"/>
                <a:ea typeface="Microsoft YaHei" charset="-122"/>
                <a:cs typeface="Microsoft YaHei" charset="-122"/>
              </a:rPr>
              <a:t>浙江省普通高校毕业生就业方案调整审核表</a:t>
            </a:r>
            <a:r>
              <a:rPr lang="en-US" sz="1700" dirty="0">
                <a:solidFill>
                  <a:schemeClr val="tx1"/>
                </a:solidFill>
                <a:latin typeface="Microsoft YaHei" charset="-122"/>
                <a:ea typeface="Microsoft YaHei" charset="-122"/>
                <a:cs typeface="Microsoft YaHei" charset="-122"/>
              </a:rPr>
              <a:t>》</a:t>
            </a:r>
            <a:endParaRPr lang="zh-CN" altLang="en-US" sz="1700" dirty="0">
              <a:latin typeface="Microsoft YaHei" charset="-122"/>
              <a:ea typeface="Microsoft YaHei" charset="-122"/>
              <a:cs typeface="Microsoft YaHei" charset="-122"/>
            </a:endParaRPr>
          </a:p>
          <a:p>
            <a:pPr algn="just">
              <a:lnSpc>
                <a:spcPct val="120000"/>
              </a:lnSpc>
              <a:spcBef>
                <a:spcPts val="0"/>
              </a:spcBef>
              <a:buSzPct val="100000"/>
              <a:defRPr/>
            </a:pPr>
            <a:r>
              <a:rPr lang="zh-CN" altLang="en-US" sz="1700" dirty="0">
                <a:latin typeface="Microsoft YaHei" charset="-122"/>
                <a:ea typeface="Microsoft YaHei" charset="-122"/>
                <a:cs typeface="Microsoft YaHei" charset="-122"/>
              </a:rPr>
              <a:t>原未就业，直接在</a:t>
            </a:r>
            <a:r>
              <a:rPr lang="en-US" altLang="zh-CN" sz="1700" dirty="0">
                <a:latin typeface="Microsoft YaHei" charset="-122"/>
                <a:ea typeface="Microsoft YaHei" charset="-122"/>
                <a:cs typeface="Microsoft YaHei" charset="-122"/>
              </a:rPr>
              <a:t>《</a:t>
            </a:r>
            <a:r>
              <a:rPr lang="zh-CN" altLang="en-US" sz="1700" dirty="0">
                <a:latin typeface="Microsoft YaHei" charset="-122"/>
                <a:ea typeface="Microsoft YaHei" charset="-122"/>
                <a:cs typeface="Microsoft YaHei" charset="-122"/>
              </a:rPr>
              <a:t>浙江省普通高校毕业生就业方案调整审核表</a:t>
            </a:r>
            <a:r>
              <a:rPr lang="en-US" altLang="zh-CN" sz="1700" dirty="0">
                <a:latin typeface="Microsoft YaHei" charset="-122"/>
                <a:ea typeface="Microsoft YaHei" charset="-122"/>
                <a:cs typeface="Microsoft YaHei" charset="-122"/>
              </a:rPr>
              <a:t>》</a:t>
            </a:r>
            <a:r>
              <a:rPr lang="zh-CN" altLang="en-US" sz="1700" dirty="0">
                <a:latin typeface="Microsoft YaHei" charset="-122"/>
                <a:ea typeface="Microsoft YaHei" charset="-122"/>
                <a:cs typeface="Microsoft YaHei" charset="-122"/>
              </a:rPr>
              <a:t>盖接收单位及就业主管部门的章即可；</a:t>
            </a:r>
            <a:endParaRPr lang="en-US" altLang="zh-CN" sz="1700" dirty="0">
              <a:latin typeface="Microsoft YaHei" charset="-122"/>
              <a:ea typeface="Microsoft YaHei" charset="-122"/>
              <a:cs typeface="Microsoft YaHei" charset="-122"/>
            </a:endParaRPr>
          </a:p>
          <a:p>
            <a:pPr algn="just">
              <a:lnSpc>
                <a:spcPct val="120000"/>
              </a:lnSpc>
              <a:spcBef>
                <a:spcPts val="0"/>
              </a:spcBef>
              <a:buSzPct val="100000"/>
              <a:defRPr/>
            </a:pPr>
            <a:r>
              <a:rPr lang="zh-CN" altLang="en-US" sz="1700" dirty="0">
                <a:latin typeface="Microsoft YaHei" charset="-122"/>
                <a:ea typeface="Microsoft YaHei" charset="-122"/>
                <a:cs typeface="Microsoft YaHei" charset="-122"/>
              </a:rPr>
              <a:t>原已就业，之后办理解约但未落实新单位申请档案、户口回原籍的，</a:t>
            </a:r>
            <a:r>
              <a:rPr lang="en-US" altLang="zh-CN" sz="1700" dirty="0">
                <a:latin typeface="Microsoft YaHei" charset="-122"/>
                <a:ea typeface="Microsoft YaHei" charset="-122"/>
                <a:cs typeface="Microsoft YaHei" charset="-122"/>
              </a:rPr>
              <a:t>《</a:t>
            </a:r>
            <a:r>
              <a:rPr lang="zh-CN" altLang="en-US" sz="1700" dirty="0">
                <a:latin typeface="Microsoft YaHei" charset="-122"/>
                <a:ea typeface="Microsoft YaHei" charset="-122"/>
                <a:cs typeface="Microsoft YaHei" charset="-122"/>
              </a:rPr>
              <a:t>浙江省普通高校毕业生就业方案调整审核表</a:t>
            </a:r>
            <a:r>
              <a:rPr lang="en-US" altLang="zh-CN" sz="1700" dirty="0">
                <a:latin typeface="Microsoft YaHei" charset="-122"/>
                <a:ea typeface="Microsoft YaHei" charset="-122"/>
                <a:cs typeface="Microsoft YaHei" charset="-122"/>
              </a:rPr>
              <a:t>》</a:t>
            </a:r>
            <a:r>
              <a:rPr lang="zh-CN" altLang="en-US" sz="1700" dirty="0">
                <a:latin typeface="Microsoft YaHei" charset="-122"/>
                <a:ea typeface="Microsoft YaHei" charset="-122"/>
                <a:cs typeface="Microsoft YaHei" charset="-122"/>
              </a:rPr>
              <a:t>中新单位和新单位上级人事主管部门可不用盖章；</a:t>
            </a:r>
            <a:endParaRPr lang="en-US" altLang="zh-CN" sz="1700" dirty="0">
              <a:latin typeface="Microsoft YaHei" charset="-122"/>
              <a:ea typeface="Microsoft YaHei" charset="-122"/>
              <a:cs typeface="Microsoft YaHei" charset="-122"/>
            </a:endParaRPr>
          </a:p>
          <a:p>
            <a:pPr algn="just">
              <a:lnSpc>
                <a:spcPct val="120000"/>
              </a:lnSpc>
              <a:spcBef>
                <a:spcPts val="0"/>
              </a:spcBef>
              <a:buSzPct val="100000"/>
              <a:defRPr/>
            </a:pPr>
            <a:r>
              <a:rPr lang="zh-CN" altLang="en-US" sz="1700" dirty="0">
                <a:latin typeface="Microsoft YaHei" charset="-122"/>
                <a:ea typeface="Microsoft YaHei" charset="-122"/>
                <a:cs typeface="Microsoft YaHei" charset="-122"/>
              </a:rPr>
              <a:t>原已就业，之后办理违约并落实新单位的，</a:t>
            </a:r>
            <a:r>
              <a:rPr lang="en-US" altLang="zh-CN" sz="1700" dirty="0">
                <a:latin typeface="Microsoft YaHei" charset="-122"/>
                <a:ea typeface="Microsoft YaHei" charset="-122"/>
                <a:cs typeface="Microsoft YaHei" charset="-122"/>
              </a:rPr>
              <a:t>《</a:t>
            </a:r>
            <a:r>
              <a:rPr lang="zh-CN" altLang="en-US" sz="1700" dirty="0">
                <a:latin typeface="Microsoft YaHei" charset="-122"/>
                <a:ea typeface="Microsoft YaHei" charset="-122"/>
                <a:cs typeface="Microsoft YaHei" charset="-122"/>
              </a:rPr>
              <a:t>浙江省普通高校毕业生就业方案调整审核表</a:t>
            </a:r>
            <a:r>
              <a:rPr lang="en-US" altLang="zh-CN" sz="1700" dirty="0">
                <a:latin typeface="Microsoft YaHei" charset="-122"/>
                <a:ea typeface="Microsoft YaHei" charset="-122"/>
                <a:cs typeface="Microsoft YaHei" charset="-122"/>
              </a:rPr>
              <a:t>》</a:t>
            </a:r>
            <a:r>
              <a:rPr lang="zh-CN" altLang="en-US" sz="1700" dirty="0">
                <a:latin typeface="Microsoft YaHei" charset="-122"/>
                <a:ea typeface="Microsoft YaHei" charset="-122"/>
                <a:cs typeface="Microsoft YaHei" charset="-122"/>
              </a:rPr>
              <a:t>印章盖全。</a:t>
            </a:r>
          </a:p>
          <a:p>
            <a:pPr algn="just" eaLnBrk="1" hangingPunct="1">
              <a:lnSpc>
                <a:spcPct val="120000"/>
              </a:lnSpc>
              <a:spcBef>
                <a:spcPts val="0"/>
              </a:spcBef>
              <a:defRPr/>
            </a:pPr>
            <a:endParaRPr lang="zh-CN" altLang="en-US" sz="1700" dirty="0">
              <a:latin typeface="Microsoft YaHei" charset="-122"/>
              <a:ea typeface="Microsoft YaHei" charset="-122"/>
              <a:cs typeface="Microsoft YaHei" charset="-122"/>
            </a:endParaRPr>
          </a:p>
          <a:p>
            <a:pPr algn="just" eaLnBrk="1" hangingPunct="1">
              <a:lnSpc>
                <a:spcPct val="120000"/>
              </a:lnSpc>
              <a:spcBef>
                <a:spcPts val="0"/>
              </a:spcBef>
              <a:defRPr/>
            </a:pPr>
            <a:endParaRPr lang="zh-CN" altLang="en-US" sz="1700" dirty="0">
              <a:latin typeface="Microsoft YaHei" charset="-122"/>
              <a:ea typeface="Microsoft YaHei" charset="-122"/>
              <a:cs typeface="Microsoft YaHei" charset="-122"/>
            </a:endParaRPr>
          </a:p>
          <a:p>
            <a:pPr algn="just" eaLnBrk="1" hangingPunct="1">
              <a:lnSpc>
                <a:spcPct val="120000"/>
              </a:lnSpc>
              <a:spcBef>
                <a:spcPts val="0"/>
              </a:spcBef>
              <a:defRPr/>
            </a:pPr>
            <a:endParaRPr lang="zh-CN" altLang="en-US" sz="1700" dirty="0">
              <a:latin typeface="Microsoft YaHei" charset="-122"/>
              <a:ea typeface="Microsoft YaHei" charset="-122"/>
              <a:cs typeface="Microsoft YaHei" charset="-122"/>
            </a:endParaRPr>
          </a:p>
          <a:p>
            <a:pPr algn="just" eaLnBrk="1" hangingPunct="1">
              <a:lnSpc>
                <a:spcPct val="120000"/>
              </a:lnSpc>
              <a:spcBef>
                <a:spcPts val="0"/>
              </a:spcBef>
              <a:defRPr/>
            </a:pPr>
            <a:endParaRPr lang="zh-CN" altLang="en-US" sz="1700" dirty="0">
              <a:latin typeface="Microsoft YaHei" charset="-122"/>
              <a:ea typeface="Microsoft YaHei" charset="-122"/>
              <a:cs typeface="Microsoft YaHei" charset="-122"/>
            </a:endParaRPr>
          </a:p>
        </p:txBody>
      </p:sp>
      <p:sp>
        <p:nvSpPr>
          <p:cNvPr id="5" name="TextBox 1">
            <a:extLst>
              <a:ext uri="{FF2B5EF4-FFF2-40B4-BE49-F238E27FC236}">
                <a16:creationId xmlns:a16="http://schemas.microsoft.com/office/drawing/2014/main" id="{48F41699-E1AF-4218-97D9-247642E30D0E}"/>
              </a:ext>
            </a:extLst>
          </p:cNvPr>
          <p:cNvSpPr txBox="1">
            <a:spLocks noChangeArrowheads="1"/>
          </p:cNvSpPr>
          <p:nvPr/>
        </p:nvSpPr>
        <p:spPr bwMode="auto">
          <a:xfrm>
            <a:off x="539750" y="596574"/>
            <a:ext cx="8139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1B2153"/>
                </a:solidFill>
                <a:latin typeface="微软雅黑" panose="020B0503020204020204" pitchFamily="34" charset="-122"/>
                <a:ea typeface="微软雅黑" panose="020B0503020204020204" pitchFamily="34" charset="-122"/>
              </a:rPr>
              <a:t>改派</a:t>
            </a:r>
          </a:p>
        </p:txBody>
      </p:sp>
      <p:cxnSp>
        <p:nvCxnSpPr>
          <p:cNvPr id="6" name="直接连接符 10">
            <a:extLst>
              <a:ext uri="{FF2B5EF4-FFF2-40B4-BE49-F238E27FC236}">
                <a16:creationId xmlns:a16="http://schemas.microsoft.com/office/drawing/2014/main" id="{51C4ED52-B5F5-474B-AC5E-15A5DF14BF4B}"/>
              </a:ext>
            </a:extLst>
          </p:cNvPr>
          <p:cNvCxnSpPr>
            <a:cxnSpLocks noChangeShapeType="1"/>
          </p:cNvCxnSpPr>
          <p:nvPr/>
        </p:nvCxnSpPr>
        <p:spPr bwMode="auto">
          <a:xfrm>
            <a:off x="600075" y="1196975"/>
            <a:ext cx="8072438"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52278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407709" y="115505"/>
            <a:ext cx="8328582" cy="6609522"/>
            <a:chOff x="145947" y="115504"/>
            <a:chExt cx="8507165" cy="6751245"/>
          </a:xfrm>
        </p:grpSpPr>
        <p:pic>
          <p:nvPicPr>
            <p:cNvPr id="21509" name="Picture 5">
              <a:extLst>
                <a:ext uri="{FF2B5EF4-FFF2-40B4-BE49-F238E27FC236}">
                  <a16:creationId xmlns:a16="http://schemas.microsoft.com/office/drawing/2014/main" id="{6972E22A-A38E-4548-8703-032A0D310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47" y="115504"/>
              <a:ext cx="8507165" cy="675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Line 6">
              <a:extLst>
                <a:ext uri="{FF2B5EF4-FFF2-40B4-BE49-F238E27FC236}">
                  <a16:creationId xmlns:a16="http://schemas.microsoft.com/office/drawing/2014/main" id="{2A4212D8-F926-47C4-BE74-F3737B450ECD}"/>
                </a:ext>
              </a:extLst>
            </p:cNvPr>
            <p:cNvSpPr>
              <a:spLocks noChangeShapeType="1"/>
            </p:cNvSpPr>
            <p:nvPr/>
          </p:nvSpPr>
          <p:spPr bwMode="auto">
            <a:xfrm>
              <a:off x="2555875" y="1217628"/>
              <a:ext cx="15843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1" name="Line 7">
              <a:extLst>
                <a:ext uri="{FF2B5EF4-FFF2-40B4-BE49-F238E27FC236}">
                  <a16:creationId xmlns:a16="http://schemas.microsoft.com/office/drawing/2014/main" id="{4B328896-F41A-4ED5-8E32-4BF19CE149A7}"/>
                </a:ext>
              </a:extLst>
            </p:cNvPr>
            <p:cNvSpPr>
              <a:spLocks noChangeShapeType="1"/>
            </p:cNvSpPr>
            <p:nvPr/>
          </p:nvSpPr>
          <p:spPr bwMode="auto">
            <a:xfrm>
              <a:off x="2287871" y="2399928"/>
              <a:ext cx="349691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2" name="Line 8">
              <a:extLst>
                <a:ext uri="{FF2B5EF4-FFF2-40B4-BE49-F238E27FC236}">
                  <a16:creationId xmlns:a16="http://schemas.microsoft.com/office/drawing/2014/main" id="{39A3BD58-FEA8-4AA3-A452-79FF770C0F1B}"/>
                </a:ext>
              </a:extLst>
            </p:cNvPr>
            <p:cNvSpPr>
              <a:spLocks noChangeShapeType="1"/>
            </p:cNvSpPr>
            <p:nvPr/>
          </p:nvSpPr>
          <p:spPr bwMode="auto">
            <a:xfrm>
              <a:off x="242569" y="2689276"/>
              <a:ext cx="415617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1513" name="Text Box 9">
            <a:extLst>
              <a:ext uri="{FF2B5EF4-FFF2-40B4-BE49-F238E27FC236}">
                <a16:creationId xmlns:a16="http://schemas.microsoft.com/office/drawing/2014/main" id="{553CC64B-3771-40D1-A5D6-56B3E391C14A}"/>
              </a:ext>
            </a:extLst>
          </p:cNvPr>
          <p:cNvSpPr txBox="1">
            <a:spLocks noChangeArrowheads="1"/>
          </p:cNvSpPr>
          <p:nvPr/>
        </p:nvSpPr>
        <p:spPr bwMode="auto">
          <a:xfrm>
            <a:off x="6063667" y="3392488"/>
            <a:ext cx="2884390" cy="295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dirty="0">
                <a:solidFill>
                  <a:srgbClr val="FF0000"/>
                </a:solidFill>
                <a:latin typeface="微软雅黑" panose="020B0503020204020204" pitchFamily="34" charset="-122"/>
                <a:ea typeface="微软雅黑" panose="020B0503020204020204" pitchFamily="34" charset="-122"/>
              </a:rPr>
              <a:t>去上海、北京的同学，三方协议外还需附上上海、北京的同意落户证明，报到证才能开到上海、北京；否则报到证也开回原籍。</a:t>
            </a:r>
            <a:endParaRPr lang="en-US" altLang="zh-CN" dirty="0">
              <a:solidFill>
                <a:srgbClr val="FF0000"/>
              </a:solidFill>
              <a:latin typeface="微软雅黑" panose="020B0503020204020204" pitchFamily="34" charset="-122"/>
              <a:ea typeface="微软雅黑" panose="020B0503020204020204" pitchFamily="34" charset="-122"/>
            </a:endParaRPr>
          </a:p>
          <a:p>
            <a:pPr algn="just" eaLnBrk="1" hangingPunct="1">
              <a:lnSpc>
                <a:spcPct val="150000"/>
              </a:lnSpc>
            </a:pPr>
            <a:endParaRPr lang="en-US" altLang="zh-CN" dirty="0">
              <a:solidFill>
                <a:srgbClr val="FF0000"/>
              </a:solidFill>
              <a:latin typeface="微软雅黑" panose="020B0503020204020204" pitchFamily="34" charset="-122"/>
              <a:ea typeface="微软雅黑" panose="020B0503020204020204" pitchFamily="34" charset="-122"/>
            </a:endParaRPr>
          </a:p>
          <a:p>
            <a:pPr algn="just" eaLnBrk="1" hangingPunct="1">
              <a:lnSpc>
                <a:spcPct val="150000"/>
              </a:lnSpc>
            </a:pPr>
            <a:r>
              <a:rPr lang="zh-CN" altLang="en-US" dirty="0">
                <a:solidFill>
                  <a:srgbClr val="FF0000"/>
                </a:solidFill>
                <a:latin typeface="微软雅黑" panose="020B0503020204020204" pitchFamily="34" charset="-122"/>
                <a:ea typeface="微软雅黑" panose="020B0503020204020204" pitchFamily="34" charset="-122"/>
              </a:rPr>
              <a:t>此类同学单独联系我。</a:t>
            </a:r>
          </a:p>
        </p:txBody>
      </p:sp>
    </p:spTree>
    <p:extLst>
      <p:ext uri="{BB962C8B-B14F-4D97-AF65-F5344CB8AC3E}">
        <p14:creationId xmlns:p14="http://schemas.microsoft.com/office/powerpoint/2010/main" val="1169373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内容占位符 2">
            <a:extLst>
              <a:ext uri="{FF2B5EF4-FFF2-40B4-BE49-F238E27FC236}">
                <a16:creationId xmlns:a16="http://schemas.microsoft.com/office/drawing/2014/main" id="{231272E4-F4EA-4634-B99B-7A96C2881CD8}"/>
              </a:ext>
            </a:extLst>
          </p:cNvPr>
          <p:cNvSpPr txBox="1">
            <a:spLocks noChangeArrowheads="1"/>
          </p:cNvSpPr>
          <p:nvPr/>
        </p:nvSpPr>
        <p:spPr bwMode="auto">
          <a:xfrm>
            <a:off x="643282" y="1343878"/>
            <a:ext cx="7911548" cy="5040591"/>
          </a:xfrm>
          <a:prstGeom prst="rect">
            <a:avLst/>
          </a:prstGeom>
          <a:noFill/>
          <a:ln>
            <a:noFill/>
          </a:ln>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20000"/>
              </a:spcBef>
              <a:buFontTx/>
              <a:buChar char="•"/>
            </a:pPr>
            <a:r>
              <a:rPr lang="zh-CN" altLang="en-US" sz="2000" dirty="0">
                <a:solidFill>
                  <a:srgbClr val="FF0000"/>
                </a:solidFill>
                <a:latin typeface="微软雅黑" panose="020B0503020204020204" pitchFamily="34" charset="-122"/>
                <a:ea typeface="微软雅黑" panose="020B0503020204020204" pitchFamily="34" charset="-122"/>
              </a:rPr>
              <a:t>就业推荐表：</a:t>
            </a: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请上系网下载 </a:t>
            </a:r>
            <a:r>
              <a:rPr lang="en-US" altLang="zh-CN" sz="2000" dirty="0">
                <a:latin typeface="微软雅黑" panose="020B0503020204020204" pitchFamily="34" charset="-122"/>
                <a:ea typeface="微软雅黑" panose="020B0503020204020204" pitchFamily="34" charset="-122"/>
                <a:sym typeface="Wingdings" panose="05000000000000000000" pitchFamily="2" charset="2"/>
              </a:rPr>
              <a:t>http://www.psych.zju.edu.cn/2019/1012/c27629a1714559/page.htm</a:t>
            </a: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    </a:t>
            </a:r>
            <a:endParaRPr lang="en-US" altLang="zh-CN" sz="2000" dirty="0">
              <a:latin typeface="微软雅黑" panose="020B0503020204020204" pitchFamily="34" charset="-122"/>
              <a:ea typeface="微软雅黑" panose="020B0503020204020204" pitchFamily="34" charset="-122"/>
              <a:sym typeface="Wingdings" panose="05000000000000000000" pitchFamily="2" charset="2"/>
            </a:endParaRPr>
          </a:p>
          <a:p>
            <a:pPr marL="0" indent="0" eaLnBrk="1" hangingPunct="1">
              <a:lnSpc>
                <a:spcPct val="150000"/>
              </a:lnSpc>
              <a:spcBef>
                <a:spcPct val="20000"/>
              </a:spcBef>
            </a:pPr>
            <a:r>
              <a:rPr lang="en-US" altLang="zh-CN" sz="2000" dirty="0">
                <a:latin typeface="微软雅黑" panose="020B0503020204020204" pitchFamily="34" charset="-122"/>
                <a:ea typeface="微软雅黑" panose="020B0503020204020204" pitchFamily="34" charset="-122"/>
                <a:sym typeface="Wingdings" panose="05000000000000000000" pitchFamily="2" charset="2"/>
              </a:rPr>
              <a:t>    </a:t>
            </a: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填写，打印（</a:t>
            </a:r>
            <a:r>
              <a:rPr lang="zh-CN" altLang="en-US" sz="2000" dirty="0">
                <a:solidFill>
                  <a:srgbClr val="FF0000"/>
                </a:solidFill>
                <a:latin typeface="微软雅黑" panose="020B0503020204020204" pitchFamily="34" charset="-122"/>
                <a:ea typeface="微软雅黑" panose="020B0503020204020204" pitchFamily="34" charset="-122"/>
                <a:sym typeface="Wingdings" panose="05000000000000000000" pitchFamily="2" charset="2"/>
              </a:rPr>
              <a:t>正反打印，一张以内</a:t>
            </a: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，研究生请找导师签署意见）</a:t>
            </a:r>
            <a:endParaRPr lang="en-US" altLang="zh-CN" sz="2000" dirty="0">
              <a:latin typeface="微软雅黑" panose="020B0503020204020204" pitchFamily="34" charset="-122"/>
              <a:ea typeface="微软雅黑" panose="020B0503020204020204" pitchFamily="34" charset="-122"/>
              <a:sym typeface="Wingdings" panose="05000000000000000000" pitchFamily="2" charset="2"/>
            </a:endParaRPr>
          </a:p>
          <a:p>
            <a:pPr algn="just" eaLnBrk="1" hangingPunct="1">
              <a:lnSpc>
                <a:spcPct val="150000"/>
              </a:lnSpc>
              <a:spcBef>
                <a:spcPct val="20000"/>
              </a:spcBef>
              <a:spcAft>
                <a:spcPts val="1200"/>
              </a:spcAft>
              <a:buFont typeface="Wingdings 2" panose="05020102010507070707" pitchFamily="18" charset="2"/>
              <a:buNone/>
            </a:pP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    到系团委办公室</a:t>
            </a:r>
            <a:r>
              <a:rPr lang="en-US" altLang="zh-CN" sz="2000" dirty="0">
                <a:latin typeface="微软雅黑" panose="020B0503020204020204" pitchFamily="34" charset="-122"/>
                <a:ea typeface="微软雅黑" panose="020B0503020204020204" pitchFamily="34" charset="-122"/>
                <a:sym typeface="Wingdings" panose="05000000000000000000" pitchFamily="2" charset="2"/>
              </a:rPr>
              <a:t>210</a:t>
            </a: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盖章（只盖一次章，原件及复印件的使用）</a:t>
            </a:r>
            <a:endParaRPr lang="en-US" altLang="zh-CN" sz="2000" dirty="0">
              <a:latin typeface="微软雅黑" panose="020B0503020204020204" pitchFamily="34" charset="-122"/>
              <a:ea typeface="微软雅黑" panose="020B0503020204020204" pitchFamily="34" charset="-122"/>
              <a:sym typeface="Wingdings" panose="05000000000000000000" pitchFamily="2" charset="2"/>
            </a:endParaRPr>
          </a:p>
          <a:p>
            <a:pPr algn="just">
              <a:lnSpc>
                <a:spcPct val="150000"/>
              </a:lnSpc>
              <a:spcBef>
                <a:spcPct val="20000"/>
              </a:spcBef>
              <a:buFontTx/>
              <a:buChar char="•"/>
            </a:pPr>
            <a:r>
              <a:rPr lang="zh-CN" altLang="en-US" sz="2000" dirty="0">
                <a:solidFill>
                  <a:srgbClr val="FF0000"/>
                </a:solidFill>
                <a:latin typeface="微软雅黑" panose="020B0503020204020204" pitchFamily="34" charset="-122"/>
                <a:ea typeface="微软雅黑" panose="020B0503020204020204" pitchFamily="34" charset="-122"/>
              </a:rPr>
              <a:t>就业协议书：</a:t>
            </a:r>
            <a:endParaRPr lang="en-US" altLang="zh-CN" sz="2000" dirty="0">
              <a:solidFill>
                <a:srgbClr val="FF0000"/>
              </a:solidFill>
              <a:latin typeface="微软雅黑" panose="020B0503020204020204" pitchFamily="34" charset="-122"/>
              <a:ea typeface="微软雅黑" panose="020B0503020204020204" pitchFamily="34" charset="-122"/>
            </a:endParaRPr>
          </a:p>
          <a:p>
            <a:pPr marL="0" indent="0" algn="just">
              <a:lnSpc>
                <a:spcPct val="150000"/>
              </a:lnSpc>
              <a:spcBef>
                <a:spcPct val="20000"/>
              </a:spcBef>
            </a:pP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    部分单位需要提供纸质就业协议书</a:t>
            </a:r>
            <a:endParaRPr lang="en-US" altLang="zh-CN" sz="2000" dirty="0">
              <a:latin typeface="微软雅黑" panose="020B0503020204020204" pitchFamily="34" charset="-122"/>
              <a:ea typeface="微软雅黑" panose="020B0503020204020204" pitchFamily="34" charset="-122"/>
              <a:sym typeface="Wingdings" panose="05000000000000000000" pitchFamily="2" charset="2"/>
            </a:endParaRPr>
          </a:p>
          <a:p>
            <a:pPr marL="0" indent="0" algn="just">
              <a:lnSpc>
                <a:spcPct val="150000"/>
              </a:lnSpc>
              <a:spcBef>
                <a:spcPct val="20000"/>
              </a:spcBef>
            </a:pP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    </a:t>
            </a:r>
            <a:r>
              <a:rPr lang="zh-CN" altLang="en-US" sz="2000" dirty="0">
                <a:solidFill>
                  <a:srgbClr val="FF0000"/>
                </a:solidFill>
                <a:latin typeface="微软雅黑" panose="020B0503020204020204" pitchFamily="34" charset="-122"/>
                <a:ea typeface="微软雅黑" panose="020B0503020204020204" pitchFamily="34" charset="-122"/>
                <a:sym typeface="Wingdings" panose="05000000000000000000" pitchFamily="2" charset="2"/>
              </a:rPr>
              <a:t>浙大使用的是电子协议</a:t>
            </a:r>
            <a:endParaRPr lang="en-US" altLang="zh-CN" sz="2000" dirty="0">
              <a:solidFill>
                <a:srgbClr val="FF0000"/>
              </a:solidFill>
              <a:latin typeface="微软雅黑" panose="020B0503020204020204" pitchFamily="34" charset="-122"/>
              <a:ea typeface="微软雅黑" panose="020B0503020204020204" pitchFamily="34" charset="-122"/>
              <a:sym typeface="Wingdings" panose="05000000000000000000" pitchFamily="2" charset="2"/>
            </a:endParaRPr>
          </a:p>
          <a:p>
            <a:pPr marL="0" indent="0" algn="just">
              <a:lnSpc>
                <a:spcPct val="150000"/>
              </a:lnSpc>
              <a:spcBef>
                <a:spcPct val="20000"/>
              </a:spcBef>
            </a:pP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    </a:t>
            </a:r>
            <a:r>
              <a:rPr lang="en-US" altLang="zh-CN" sz="2000" dirty="0">
                <a:solidFill>
                  <a:srgbClr val="FF0000"/>
                </a:solidFill>
                <a:latin typeface="微软雅黑" panose="020B0503020204020204" pitchFamily="34" charset="-122"/>
                <a:ea typeface="微软雅黑" panose="020B0503020204020204" pitchFamily="34" charset="-122"/>
                <a:sym typeface="Wingdings" panose="05000000000000000000" pitchFamily="2" charset="2"/>
              </a:rPr>
              <a:t>11</a:t>
            </a:r>
            <a:r>
              <a:rPr lang="zh-CN" altLang="en-US" sz="2000" dirty="0">
                <a:solidFill>
                  <a:srgbClr val="FF0000"/>
                </a:solidFill>
                <a:latin typeface="微软雅黑" panose="020B0503020204020204" pitchFamily="34" charset="-122"/>
                <a:ea typeface="微软雅黑" panose="020B0503020204020204" pitchFamily="34" charset="-122"/>
                <a:sym typeface="Wingdings" panose="05000000000000000000" pitchFamily="2" charset="2"/>
              </a:rPr>
              <a:t>月</a:t>
            </a:r>
            <a:r>
              <a:rPr lang="en-US" altLang="zh-CN" sz="2000" dirty="0">
                <a:solidFill>
                  <a:srgbClr val="FF0000"/>
                </a:solidFill>
                <a:latin typeface="微软雅黑" panose="020B0503020204020204" pitchFamily="34" charset="-122"/>
                <a:ea typeface="微软雅黑" panose="020B0503020204020204" pitchFamily="34" charset="-122"/>
                <a:sym typeface="Wingdings" panose="05000000000000000000" pitchFamily="2" charset="2"/>
              </a:rPr>
              <a:t>15</a:t>
            </a:r>
            <a:r>
              <a:rPr lang="zh-CN" altLang="en-US" sz="2000" dirty="0">
                <a:solidFill>
                  <a:srgbClr val="FF0000"/>
                </a:solidFill>
                <a:latin typeface="微软雅黑" panose="020B0503020204020204" pitchFamily="34" charset="-122"/>
                <a:ea typeface="微软雅黑" panose="020B0503020204020204" pitchFamily="34" charset="-122"/>
                <a:sym typeface="Wingdings" panose="05000000000000000000" pitchFamily="2" charset="2"/>
              </a:rPr>
              <a:t>日后</a:t>
            </a:r>
            <a:r>
              <a:rPr lang="zh-CN" altLang="en-US" sz="2000" dirty="0">
                <a:latin typeface="微软雅黑" panose="020B0503020204020204" pitchFamily="34" charset="-122"/>
                <a:ea typeface="微软雅黑" panose="020B0503020204020204" pitchFamily="34" charset="-122"/>
                <a:sym typeface="Wingdings" panose="05000000000000000000" pitchFamily="2" charset="2"/>
              </a:rPr>
              <a:t>开放签约，请做好解释说明工作。</a:t>
            </a:r>
            <a:endParaRPr lang="en-US" altLang="zh-CN" sz="2000" dirty="0">
              <a:latin typeface="微软雅黑" panose="020B0503020204020204" pitchFamily="34" charset="-122"/>
              <a:ea typeface="微软雅黑" panose="020B0503020204020204" pitchFamily="34" charset="-122"/>
              <a:sym typeface="Wingdings" panose="05000000000000000000" pitchFamily="2" charset="2"/>
            </a:endParaRPr>
          </a:p>
        </p:txBody>
      </p:sp>
      <p:sp>
        <p:nvSpPr>
          <p:cNvPr id="22535" name="Rectangle 7">
            <a:extLst>
              <a:ext uri="{FF2B5EF4-FFF2-40B4-BE49-F238E27FC236}">
                <a16:creationId xmlns:a16="http://schemas.microsoft.com/office/drawing/2014/main" id="{7FBB96D5-A71C-4AF3-9A29-F697FC88A5EF}"/>
              </a:ext>
            </a:extLst>
          </p:cNvPr>
          <p:cNvSpPr>
            <a:spLocks noChangeArrowheads="1"/>
          </p:cNvSpPr>
          <p:nvPr/>
        </p:nvSpPr>
        <p:spPr bwMode="auto">
          <a:xfrm>
            <a:off x="457200" y="3459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br>
              <a:rPr lang="zh-CN" altLang="en-US"/>
            </a:br>
            <a:endParaRPr lang="zh-CN" altLang="en-US"/>
          </a:p>
        </p:txBody>
      </p:sp>
      <p:sp>
        <p:nvSpPr>
          <p:cNvPr id="4" name="TextBox 1">
            <a:extLst>
              <a:ext uri="{FF2B5EF4-FFF2-40B4-BE49-F238E27FC236}">
                <a16:creationId xmlns:a16="http://schemas.microsoft.com/office/drawing/2014/main" id="{48F41699-E1AF-4218-97D9-247642E30D0E}"/>
              </a:ext>
            </a:extLst>
          </p:cNvPr>
          <p:cNvSpPr txBox="1">
            <a:spLocks noChangeArrowheads="1"/>
          </p:cNvSpPr>
          <p:nvPr/>
        </p:nvSpPr>
        <p:spPr bwMode="auto">
          <a:xfrm>
            <a:off x="539750" y="596574"/>
            <a:ext cx="8139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1B2153"/>
                </a:solidFill>
                <a:latin typeface="微软雅黑" panose="020B0503020204020204" pitchFamily="34" charset="-122"/>
                <a:ea typeface="微软雅黑" panose="020B0503020204020204" pitchFamily="34" charset="-122"/>
              </a:rPr>
              <a:t>注意事项</a:t>
            </a:r>
          </a:p>
        </p:txBody>
      </p:sp>
      <p:cxnSp>
        <p:nvCxnSpPr>
          <p:cNvPr id="5" name="直接连接符 10">
            <a:extLst>
              <a:ext uri="{FF2B5EF4-FFF2-40B4-BE49-F238E27FC236}">
                <a16:creationId xmlns:a16="http://schemas.microsoft.com/office/drawing/2014/main" id="{51C4ED52-B5F5-474B-AC5E-15A5DF14BF4B}"/>
              </a:ext>
            </a:extLst>
          </p:cNvPr>
          <p:cNvCxnSpPr>
            <a:cxnSpLocks noChangeShapeType="1"/>
          </p:cNvCxnSpPr>
          <p:nvPr/>
        </p:nvCxnSpPr>
        <p:spPr bwMode="auto">
          <a:xfrm>
            <a:off x="600075" y="1196975"/>
            <a:ext cx="8072438"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83058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t="808"/>
          <a:stretch/>
        </p:blipFill>
        <p:spPr>
          <a:xfrm>
            <a:off x="4447236" y="110527"/>
            <a:ext cx="4354320" cy="6067167"/>
          </a:xfrm>
          <a:prstGeom prst="rect">
            <a:avLst/>
          </a:prstGeom>
        </p:spPr>
      </p:pic>
      <p:sp>
        <p:nvSpPr>
          <p:cNvPr id="11267" name="Oval 4">
            <a:extLst>
              <a:ext uri="{FF2B5EF4-FFF2-40B4-BE49-F238E27FC236}">
                <a16:creationId xmlns:a16="http://schemas.microsoft.com/office/drawing/2014/main" id="{DDF362F6-677A-47DA-A626-24B7D8A4401F}"/>
              </a:ext>
            </a:extLst>
          </p:cNvPr>
          <p:cNvSpPr>
            <a:spLocks noChangeArrowheads="1"/>
          </p:cNvSpPr>
          <p:nvPr/>
        </p:nvSpPr>
        <p:spPr bwMode="auto">
          <a:xfrm>
            <a:off x="3563938" y="981075"/>
            <a:ext cx="431800" cy="7921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endParaRPr lang="zh-CN" altLang="zh-CN" sz="1200">
              <a:solidFill>
                <a:srgbClr val="FF3300"/>
              </a:solidFill>
              <a:latin typeface="Century Schoolbook" panose="02040604050505020304" pitchFamily="18" charset="0"/>
              <a:ea typeface="宋体" panose="02010600030101010101" pitchFamily="2" charset="-122"/>
              <a:sym typeface="宋体" panose="02010600030101010101" pitchFamily="2" charset="-122"/>
            </a:endParaRPr>
          </a:p>
        </p:txBody>
      </p:sp>
      <p:sp>
        <p:nvSpPr>
          <p:cNvPr id="11268" name="Text Box 9">
            <a:extLst>
              <a:ext uri="{FF2B5EF4-FFF2-40B4-BE49-F238E27FC236}">
                <a16:creationId xmlns:a16="http://schemas.microsoft.com/office/drawing/2014/main" id="{BBD0BF86-003D-4639-AF54-1F4BB992D01E}"/>
              </a:ext>
            </a:extLst>
          </p:cNvPr>
          <p:cNvSpPr>
            <a:spLocks noChangeArrowheads="1"/>
          </p:cNvSpPr>
          <p:nvPr/>
        </p:nvSpPr>
        <p:spPr bwMode="auto">
          <a:xfrm>
            <a:off x="5607844" y="2864644"/>
            <a:ext cx="793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1200" b="1" dirty="0">
                <a:solidFill>
                  <a:srgbClr val="FF3300"/>
                </a:solidFill>
                <a:latin typeface="Microsoft YaHei" charset="-122"/>
                <a:ea typeface="Microsoft YaHei" charset="-122"/>
                <a:cs typeface="Microsoft YaHei" charset="-122"/>
                <a:sym typeface="宋体" panose="02010600030101010101" pitchFamily="2" charset="-122"/>
              </a:rPr>
              <a:t>详细总结</a:t>
            </a:r>
            <a:endParaRPr lang="zh-CN" altLang="en-US" sz="1800" b="1" dirty="0">
              <a:solidFill>
                <a:schemeClr val="tx1"/>
              </a:solidFill>
              <a:latin typeface="Microsoft YaHei" charset="-122"/>
              <a:ea typeface="Microsoft YaHei" charset="-122"/>
              <a:cs typeface="Microsoft YaHei" charset="-122"/>
            </a:endParaRPr>
          </a:p>
        </p:txBody>
      </p:sp>
      <p:sp>
        <p:nvSpPr>
          <p:cNvPr id="11270" name="Text Box 11">
            <a:extLst>
              <a:ext uri="{FF2B5EF4-FFF2-40B4-BE49-F238E27FC236}">
                <a16:creationId xmlns:a16="http://schemas.microsoft.com/office/drawing/2014/main" id="{96FD9037-4755-41FE-9BD1-DED3F250E95B}"/>
              </a:ext>
            </a:extLst>
          </p:cNvPr>
          <p:cNvSpPr>
            <a:spLocks noChangeArrowheads="1"/>
          </p:cNvSpPr>
          <p:nvPr/>
        </p:nvSpPr>
        <p:spPr bwMode="auto">
          <a:xfrm>
            <a:off x="5193840" y="3854339"/>
            <a:ext cx="1275971"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1200" b="1" dirty="0">
                <a:solidFill>
                  <a:srgbClr val="FF3300"/>
                </a:solidFill>
                <a:latin typeface="Microsoft YaHei" charset="-122"/>
                <a:ea typeface="Microsoft YaHei" charset="-122"/>
                <a:cs typeface="Microsoft YaHei" charset="-122"/>
                <a:sym typeface="宋体" panose="02010600030101010101" pitchFamily="2" charset="-122"/>
              </a:rPr>
              <a:t>导师签署意见</a:t>
            </a:r>
            <a:endParaRPr lang="zh-CN" altLang="en-US" sz="1800" b="1" dirty="0">
              <a:solidFill>
                <a:schemeClr val="tx1"/>
              </a:solidFill>
              <a:latin typeface="Microsoft YaHei" charset="-122"/>
              <a:ea typeface="Microsoft YaHei" charset="-122"/>
              <a:cs typeface="Microsoft YaHei" charset="-122"/>
            </a:endParaRPr>
          </a:p>
        </p:txBody>
      </p:sp>
      <p:pic>
        <p:nvPicPr>
          <p:cNvPr id="2" name="图片 1"/>
          <p:cNvPicPr>
            <a:picLocks noChangeAspect="1"/>
          </p:cNvPicPr>
          <p:nvPr/>
        </p:nvPicPr>
        <p:blipFill>
          <a:blip r:embed="rId3"/>
          <a:stretch>
            <a:fillRect/>
          </a:stretch>
        </p:blipFill>
        <p:spPr>
          <a:xfrm>
            <a:off x="358348" y="110528"/>
            <a:ext cx="4318520" cy="6116594"/>
          </a:xfrm>
          <a:prstGeom prst="rect">
            <a:avLst/>
          </a:prstGeom>
        </p:spPr>
      </p:pic>
      <p:sp>
        <p:nvSpPr>
          <p:cNvPr id="11269" name="Text Box 10">
            <a:extLst>
              <a:ext uri="{FF2B5EF4-FFF2-40B4-BE49-F238E27FC236}">
                <a16:creationId xmlns:a16="http://schemas.microsoft.com/office/drawing/2014/main" id="{778C7AAE-3655-4432-8B53-D5DE023327C8}"/>
              </a:ext>
            </a:extLst>
          </p:cNvPr>
          <p:cNvSpPr>
            <a:spLocks noChangeArrowheads="1"/>
          </p:cNvSpPr>
          <p:nvPr/>
        </p:nvSpPr>
        <p:spPr bwMode="auto">
          <a:xfrm>
            <a:off x="2844800" y="6051547"/>
            <a:ext cx="3389313" cy="53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170" tIns="46990" rIns="90170" bIns="46990">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zh-CN" altLang="en-US" sz="2800" dirty="0">
                <a:solidFill>
                  <a:srgbClr val="FF0000"/>
                </a:solidFill>
                <a:latin typeface="Arial" panose="020B0604020202020204" pitchFamily="34" charset="0"/>
              </a:rPr>
              <a:t>正反打印，每人一份</a:t>
            </a:r>
            <a:endParaRPr lang="zh-CN" altLang="en-US" sz="1800" dirty="0">
              <a:solidFill>
                <a:srgbClr val="FF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127970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3">
            <a:extLst>
              <a:ext uri="{FF2B5EF4-FFF2-40B4-BE49-F238E27FC236}">
                <a16:creationId xmlns:a16="http://schemas.microsoft.com/office/drawing/2014/main" id="{49AF1183-8E91-4F31-9428-0CD1510BD62E}"/>
              </a:ext>
            </a:extLst>
          </p:cNvPr>
          <p:cNvSpPr txBox="1">
            <a:spLocks noChangeArrowheads="1"/>
          </p:cNvSpPr>
          <p:nvPr/>
        </p:nvSpPr>
        <p:spPr bwMode="auto">
          <a:xfrm>
            <a:off x="468313" y="4149713"/>
            <a:ext cx="8340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20000"/>
              </a:spcBef>
            </a:pPr>
            <a:endParaRPr lang="zh-CN" altLang="en-US" sz="2000" dirty="0">
              <a:latin typeface="Microsoft YaHei" charset="-122"/>
              <a:ea typeface="Microsoft YaHei" charset="-122"/>
              <a:cs typeface="Microsoft YaHei" charset="-122"/>
            </a:endParaRPr>
          </a:p>
        </p:txBody>
      </p:sp>
      <p:sp>
        <p:nvSpPr>
          <p:cNvPr id="23560" name="Text Box 8">
            <a:extLst>
              <a:ext uri="{FF2B5EF4-FFF2-40B4-BE49-F238E27FC236}">
                <a16:creationId xmlns:a16="http://schemas.microsoft.com/office/drawing/2014/main" id="{193C6141-2C58-405E-8D34-8727B4003AC1}"/>
              </a:ext>
            </a:extLst>
          </p:cNvPr>
          <p:cNvSpPr txBox="1">
            <a:spLocks noChangeArrowheads="1"/>
          </p:cNvSpPr>
          <p:nvPr/>
        </p:nvSpPr>
        <p:spPr bwMode="auto">
          <a:xfrm>
            <a:off x="4416425" y="324643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Microsoft YaHei" charset="-122"/>
              <a:ea typeface="Microsoft YaHei" charset="-122"/>
              <a:cs typeface="Microsoft YaHei" charset="-122"/>
            </a:endParaRPr>
          </a:p>
        </p:txBody>
      </p:sp>
      <p:sp>
        <p:nvSpPr>
          <p:cNvPr id="23561" name="Text Box 9">
            <a:extLst>
              <a:ext uri="{FF2B5EF4-FFF2-40B4-BE49-F238E27FC236}">
                <a16:creationId xmlns:a16="http://schemas.microsoft.com/office/drawing/2014/main" id="{37308DF7-F459-4BFF-9BBA-1D1AD2DC13AE}"/>
              </a:ext>
            </a:extLst>
          </p:cNvPr>
          <p:cNvSpPr txBox="1">
            <a:spLocks noChangeArrowheads="1"/>
          </p:cNvSpPr>
          <p:nvPr/>
        </p:nvSpPr>
        <p:spPr bwMode="auto">
          <a:xfrm>
            <a:off x="4416425" y="324643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Microsoft YaHei" charset="-122"/>
              <a:ea typeface="Microsoft YaHei" charset="-122"/>
              <a:cs typeface="Microsoft YaHei" charset="-122"/>
            </a:endParaRPr>
          </a:p>
        </p:txBody>
      </p:sp>
      <p:sp>
        <p:nvSpPr>
          <p:cNvPr id="23562" name="Text Box 10">
            <a:extLst>
              <a:ext uri="{FF2B5EF4-FFF2-40B4-BE49-F238E27FC236}">
                <a16:creationId xmlns:a16="http://schemas.microsoft.com/office/drawing/2014/main" id="{472C20C3-3ECF-44CA-884F-2B860C3D77F5}"/>
              </a:ext>
            </a:extLst>
          </p:cNvPr>
          <p:cNvSpPr txBox="1">
            <a:spLocks noChangeArrowheads="1"/>
          </p:cNvSpPr>
          <p:nvPr/>
        </p:nvSpPr>
        <p:spPr bwMode="auto">
          <a:xfrm>
            <a:off x="574902" y="1408409"/>
            <a:ext cx="8144555"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dirty="0">
                <a:solidFill>
                  <a:srgbClr val="FF0000"/>
                </a:solidFill>
                <a:latin typeface="Microsoft YaHei" charset="-122"/>
                <a:ea typeface="Microsoft YaHei" charset="-122"/>
                <a:cs typeface="Microsoft YaHei" charset="-122"/>
              </a:rPr>
              <a:t>党组织关系：</a:t>
            </a:r>
            <a:endParaRPr lang="en-US" altLang="zh-CN" dirty="0">
              <a:solidFill>
                <a:srgbClr val="FF0000"/>
              </a:solidFill>
              <a:latin typeface="Microsoft YaHei" charset="-122"/>
              <a:ea typeface="Microsoft YaHei" charset="-122"/>
              <a:cs typeface="Microsoft YaHei" charset="-122"/>
            </a:endParaRPr>
          </a:p>
          <a:p>
            <a:pPr algn="just">
              <a:lnSpc>
                <a:spcPct val="150000"/>
              </a:lnSpc>
            </a:pPr>
            <a:r>
              <a:rPr lang="zh-CN" altLang="zh-CN" dirty="0">
                <a:latin typeface="Microsoft YaHei" charset="-122"/>
                <a:ea typeface="Microsoft YaHei" charset="-122"/>
                <a:cs typeface="Microsoft YaHei" charset="-122"/>
              </a:rPr>
              <a:t>到时毕业时党员们请别忘了党组织关系转出</a:t>
            </a:r>
            <a:r>
              <a:rPr lang="zh-CN" altLang="en-US" dirty="0">
                <a:latin typeface="Microsoft YaHei" charset="-122"/>
                <a:ea typeface="Microsoft YaHei" charset="-122"/>
                <a:cs typeface="Microsoft YaHei" charset="-122"/>
              </a:rPr>
              <a:t>，</a:t>
            </a:r>
            <a:r>
              <a:rPr lang="zh-CN" altLang="zh-CN" dirty="0">
                <a:latin typeface="Microsoft YaHei" charset="-122"/>
                <a:ea typeface="Microsoft YaHei" charset="-122"/>
                <a:cs typeface="Microsoft YaHei" charset="-122"/>
              </a:rPr>
              <a:t>自己先问清楚要转去的对方党组织的抬头和单位</a:t>
            </a:r>
            <a:endParaRPr lang="en-US" altLang="zh-CN" dirty="0">
              <a:latin typeface="Microsoft YaHei" charset="-122"/>
              <a:ea typeface="Microsoft YaHei" charset="-122"/>
              <a:cs typeface="Microsoft YaHei" charset="-122"/>
            </a:endParaRPr>
          </a:p>
          <a:p>
            <a:pPr algn="just">
              <a:lnSpc>
                <a:spcPct val="150000"/>
              </a:lnSpc>
              <a:spcAft>
                <a:spcPts val="1200"/>
              </a:spcAft>
            </a:pPr>
            <a:r>
              <a:rPr lang="zh-CN" altLang="en-US" dirty="0">
                <a:latin typeface="Microsoft YaHei" charset="-122"/>
                <a:ea typeface="Microsoft YaHei" charset="-122"/>
                <a:cs typeface="Microsoft YaHei" charset="-122"/>
              </a:rPr>
              <a:t>（请联系心理系</a:t>
            </a:r>
            <a:r>
              <a:rPr lang="en-US" altLang="zh-CN" dirty="0">
                <a:latin typeface="Microsoft YaHei" charset="-122"/>
                <a:ea typeface="Microsoft YaHei" charset="-122"/>
                <a:cs typeface="Microsoft YaHei" charset="-122"/>
              </a:rPr>
              <a:t>210</a:t>
            </a:r>
            <a:r>
              <a:rPr lang="zh-CN" altLang="en-US" dirty="0">
                <a:latin typeface="Microsoft YaHei" charset="-122"/>
                <a:ea typeface="Microsoft YaHei" charset="-122"/>
                <a:cs typeface="Microsoft YaHei" charset="-122"/>
              </a:rPr>
              <a:t>陆老师：</a:t>
            </a:r>
            <a:r>
              <a:rPr lang="en-US" altLang="zh-CN" dirty="0">
                <a:latin typeface="Microsoft YaHei" charset="-122"/>
                <a:ea typeface="Microsoft YaHei" charset="-122"/>
                <a:cs typeface="Microsoft YaHei" charset="-122"/>
              </a:rPr>
              <a:t>88273460</a:t>
            </a:r>
            <a:r>
              <a:rPr lang="zh-CN" altLang="en-US" dirty="0">
                <a:latin typeface="Microsoft YaHei" charset="-122"/>
                <a:ea typeface="Microsoft YaHei" charset="-122"/>
                <a:cs typeface="Microsoft YaHei" charset="-122"/>
              </a:rPr>
              <a:t>）</a:t>
            </a:r>
            <a:endParaRPr lang="en-US" altLang="zh-CN" dirty="0">
              <a:latin typeface="Microsoft YaHei" charset="-122"/>
              <a:ea typeface="Microsoft YaHei" charset="-122"/>
              <a:cs typeface="Microsoft YaHei" charset="-122"/>
            </a:endParaRPr>
          </a:p>
          <a:p>
            <a:pPr algn="just" eaLnBrk="1" hangingPunct="1">
              <a:lnSpc>
                <a:spcPct val="150000"/>
              </a:lnSpc>
            </a:pPr>
            <a:r>
              <a:rPr lang="zh-CN" altLang="zh-CN" dirty="0">
                <a:solidFill>
                  <a:srgbClr val="FF0000"/>
                </a:solidFill>
                <a:latin typeface="Microsoft YaHei" charset="-122"/>
                <a:ea typeface="Microsoft YaHei" charset="-122"/>
                <a:cs typeface="Microsoft YaHei" charset="-122"/>
              </a:rPr>
              <a:t>户口问题：</a:t>
            </a:r>
            <a:endParaRPr lang="en-US" altLang="zh-CN" dirty="0">
              <a:solidFill>
                <a:srgbClr val="FF0000"/>
              </a:solidFill>
              <a:latin typeface="Microsoft YaHei" charset="-122"/>
              <a:ea typeface="Microsoft YaHei" charset="-122"/>
              <a:cs typeface="Microsoft YaHei" charset="-122"/>
            </a:endParaRPr>
          </a:p>
          <a:p>
            <a:pPr algn="just" eaLnBrk="1" hangingPunct="1">
              <a:lnSpc>
                <a:spcPct val="150000"/>
              </a:lnSpc>
            </a:pPr>
            <a:r>
              <a:rPr lang="zh-CN" altLang="zh-CN" dirty="0">
                <a:latin typeface="Microsoft YaHei" charset="-122"/>
                <a:ea typeface="Microsoft YaHei" charset="-122"/>
                <a:cs typeface="Microsoft YaHei" charset="-122"/>
              </a:rPr>
              <a:t>到时具体请咨询保卫办 </a:t>
            </a:r>
            <a:endParaRPr lang="en-US" altLang="zh-CN" dirty="0">
              <a:latin typeface="Microsoft YaHei" charset="-122"/>
              <a:ea typeface="Microsoft YaHei" charset="-122"/>
              <a:cs typeface="Microsoft YaHei" charset="-122"/>
            </a:endParaRPr>
          </a:p>
          <a:p>
            <a:pPr algn="just" eaLnBrk="1" hangingPunct="1">
              <a:lnSpc>
                <a:spcPct val="150000"/>
              </a:lnSpc>
              <a:spcAft>
                <a:spcPts val="1200"/>
              </a:spcAft>
            </a:pPr>
            <a:r>
              <a:rPr lang="zh-CN" altLang="en-US" dirty="0">
                <a:latin typeface="Microsoft YaHei" charset="-122"/>
                <a:ea typeface="Microsoft YaHei" charset="-122"/>
                <a:cs typeface="Microsoft YaHei" charset="-122"/>
              </a:rPr>
              <a:t>（请联系</a:t>
            </a:r>
            <a:r>
              <a:rPr lang="zh-CN" altLang="zh-CN" dirty="0">
                <a:latin typeface="Microsoft YaHei" charset="-122"/>
                <a:ea typeface="Microsoft YaHei" charset="-122"/>
                <a:cs typeface="Microsoft YaHei" charset="-122"/>
              </a:rPr>
              <a:t>西溪：黄天虹老师88273229；紫金港：张米佳老师88206065</a:t>
            </a:r>
            <a:r>
              <a:rPr lang="zh-CN" altLang="en-US" dirty="0">
                <a:latin typeface="Microsoft YaHei" charset="-122"/>
                <a:ea typeface="Microsoft YaHei" charset="-122"/>
                <a:cs typeface="Microsoft YaHei" charset="-122"/>
              </a:rPr>
              <a:t>）</a:t>
            </a:r>
            <a:endParaRPr lang="en-US" altLang="zh-CN" dirty="0">
              <a:latin typeface="Microsoft YaHei" charset="-122"/>
              <a:ea typeface="Microsoft YaHei" charset="-122"/>
              <a:cs typeface="Microsoft YaHei" charset="-122"/>
            </a:endParaRPr>
          </a:p>
          <a:p>
            <a:pPr algn="just">
              <a:lnSpc>
                <a:spcPct val="150000"/>
              </a:lnSpc>
            </a:pPr>
            <a:r>
              <a:rPr lang="zh-CN" altLang="en-US" dirty="0">
                <a:solidFill>
                  <a:srgbClr val="FF0000"/>
                </a:solidFill>
                <a:latin typeface="Microsoft YaHei" charset="-122"/>
                <a:ea typeface="Microsoft YaHei" charset="-122"/>
                <a:cs typeface="Microsoft YaHei" charset="-122"/>
              </a:rPr>
              <a:t>就业期间，事务繁忙，信息繁多，很多通知有时会难以避免地出现遗漏，所以希望大家一定要：</a:t>
            </a:r>
          </a:p>
          <a:p>
            <a:pPr algn="just">
              <a:lnSpc>
                <a:spcPct val="150000"/>
              </a:lnSpc>
            </a:pPr>
            <a:r>
              <a:rPr lang="en-US" altLang="zh-CN" dirty="0">
                <a:solidFill>
                  <a:srgbClr val="FF0000"/>
                </a:solidFill>
                <a:latin typeface="Microsoft YaHei" charset="-122"/>
                <a:ea typeface="Microsoft YaHei" charset="-122"/>
                <a:cs typeface="Microsoft YaHei" charset="-122"/>
              </a:rPr>
              <a:t>1</a:t>
            </a:r>
            <a:r>
              <a:rPr lang="zh-CN" altLang="en-US" dirty="0">
                <a:solidFill>
                  <a:srgbClr val="FF0000"/>
                </a:solidFill>
                <a:latin typeface="Microsoft YaHei" charset="-122"/>
                <a:ea typeface="Microsoft YaHei" charset="-122"/>
                <a:cs typeface="Microsoft YaHei" charset="-122"/>
              </a:rPr>
              <a:t>、及时关注班长通知</a:t>
            </a:r>
          </a:p>
          <a:p>
            <a:pPr algn="just">
              <a:lnSpc>
                <a:spcPct val="150000"/>
              </a:lnSpc>
            </a:pPr>
            <a:r>
              <a:rPr lang="en-US" altLang="zh-CN" dirty="0">
                <a:solidFill>
                  <a:srgbClr val="FF0000"/>
                </a:solidFill>
                <a:latin typeface="Microsoft YaHei" charset="-122"/>
                <a:ea typeface="Microsoft YaHei" charset="-122"/>
                <a:cs typeface="Microsoft YaHei" charset="-122"/>
              </a:rPr>
              <a:t>2</a:t>
            </a:r>
            <a:r>
              <a:rPr lang="zh-CN" altLang="en-US" dirty="0">
                <a:solidFill>
                  <a:srgbClr val="FF0000"/>
                </a:solidFill>
                <a:latin typeface="Microsoft YaHei" charset="-122"/>
                <a:ea typeface="Microsoft YaHei" charset="-122"/>
                <a:cs typeface="Microsoft YaHei" charset="-122"/>
              </a:rPr>
              <a:t>、关注微信群信息  </a:t>
            </a:r>
          </a:p>
        </p:txBody>
      </p:sp>
      <p:sp>
        <p:nvSpPr>
          <p:cNvPr id="7" name="TextBox 1">
            <a:extLst>
              <a:ext uri="{FF2B5EF4-FFF2-40B4-BE49-F238E27FC236}">
                <a16:creationId xmlns:a16="http://schemas.microsoft.com/office/drawing/2014/main" id="{48F41699-E1AF-4218-97D9-247642E30D0E}"/>
              </a:ext>
            </a:extLst>
          </p:cNvPr>
          <p:cNvSpPr txBox="1">
            <a:spLocks noChangeArrowheads="1"/>
          </p:cNvSpPr>
          <p:nvPr/>
        </p:nvSpPr>
        <p:spPr bwMode="auto">
          <a:xfrm>
            <a:off x="539750" y="596574"/>
            <a:ext cx="8139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1B2153"/>
                </a:solidFill>
                <a:latin typeface="微软雅黑" panose="020B0503020204020204" pitchFamily="34" charset="-122"/>
                <a:ea typeface="微软雅黑" panose="020B0503020204020204" pitchFamily="34" charset="-122"/>
              </a:rPr>
              <a:t>注意事项</a:t>
            </a:r>
          </a:p>
        </p:txBody>
      </p:sp>
      <p:cxnSp>
        <p:nvCxnSpPr>
          <p:cNvPr id="8" name="直接连接符 10">
            <a:extLst>
              <a:ext uri="{FF2B5EF4-FFF2-40B4-BE49-F238E27FC236}">
                <a16:creationId xmlns:a16="http://schemas.microsoft.com/office/drawing/2014/main" id="{51C4ED52-B5F5-474B-AC5E-15A5DF14BF4B}"/>
              </a:ext>
            </a:extLst>
          </p:cNvPr>
          <p:cNvCxnSpPr>
            <a:cxnSpLocks noChangeShapeType="1"/>
          </p:cNvCxnSpPr>
          <p:nvPr/>
        </p:nvCxnSpPr>
        <p:spPr bwMode="auto">
          <a:xfrm>
            <a:off x="600075" y="1196975"/>
            <a:ext cx="8072438"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88944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955813" y="1825187"/>
            <a:ext cx="3232375" cy="3207627"/>
            <a:chOff x="4985288" y="1224585"/>
            <a:chExt cx="2546888" cy="2527388"/>
          </a:xfrm>
          <a:solidFill>
            <a:schemeClr val="bg2">
              <a:lumMod val="25000"/>
            </a:schemeClr>
          </a:solidFill>
        </p:grpSpPr>
        <p:sp>
          <p:nvSpPr>
            <p:cNvPr id="4" name="椭圆 3"/>
            <p:cNvSpPr/>
            <p:nvPr/>
          </p:nvSpPr>
          <p:spPr>
            <a:xfrm>
              <a:off x="5012590" y="1224585"/>
              <a:ext cx="2433780" cy="24337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椭圆 4"/>
            <p:cNvSpPr/>
            <p:nvPr/>
          </p:nvSpPr>
          <p:spPr>
            <a:xfrm>
              <a:off x="5098396" y="1265539"/>
              <a:ext cx="2433780" cy="24337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椭圆 5"/>
            <p:cNvSpPr/>
            <p:nvPr/>
          </p:nvSpPr>
          <p:spPr>
            <a:xfrm>
              <a:off x="4985288" y="1318192"/>
              <a:ext cx="2433780" cy="243378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文本框 8"/>
          <p:cNvSpPr txBox="1"/>
          <p:nvPr/>
        </p:nvSpPr>
        <p:spPr>
          <a:xfrm>
            <a:off x="1826721" y="3007767"/>
            <a:ext cx="5490558" cy="769441"/>
          </a:xfrm>
          <a:prstGeom prst="rect">
            <a:avLst/>
          </a:prstGeom>
          <a:noFill/>
        </p:spPr>
        <p:txBody>
          <a:bodyPr wrap="square" rtlCol="0">
            <a:spAutoFit/>
          </a:bodyPr>
          <a:lstStyle/>
          <a:p>
            <a:pPr algn="ctr"/>
            <a:r>
              <a:rPr lang="en-US" altLang="zh-CN" sz="4400" b="1" dirty="0">
                <a:solidFill>
                  <a:schemeClr val="tx2">
                    <a:lumMod val="75000"/>
                  </a:schemeClr>
                </a:solidFill>
                <a:latin typeface="Adobe Devanagari" panose="02040503050201020203" pitchFamily="18" charset="0"/>
                <a:ea typeface="张海山锐线体简" panose="02000000000000000000" pitchFamily="2" charset="-122"/>
                <a:cs typeface="Adobe Devanagari" panose="02040503050201020203" pitchFamily="18" charset="0"/>
              </a:rPr>
              <a:t>THANKS</a:t>
            </a:r>
          </a:p>
        </p:txBody>
      </p:sp>
      <p:cxnSp>
        <p:nvCxnSpPr>
          <p:cNvPr id="15" name="直接连接符 14"/>
          <p:cNvCxnSpPr>
            <a:cxnSpLocks/>
          </p:cNvCxnSpPr>
          <p:nvPr/>
        </p:nvCxnSpPr>
        <p:spPr>
          <a:xfrm>
            <a:off x="6473126" y="3429000"/>
            <a:ext cx="2295489" cy="0"/>
          </a:xfrm>
          <a:prstGeom prst="line">
            <a:avLst/>
          </a:prstGeom>
          <a:ln w="22225">
            <a:solidFill>
              <a:schemeClr val="tx1">
                <a:lumMod val="85000"/>
                <a:lumOff val="15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16" name="直接连接符 15"/>
          <p:cNvCxnSpPr>
            <a:cxnSpLocks/>
          </p:cNvCxnSpPr>
          <p:nvPr/>
        </p:nvCxnSpPr>
        <p:spPr>
          <a:xfrm flipH="1">
            <a:off x="365760" y="3426101"/>
            <a:ext cx="2261204" cy="0"/>
          </a:xfrm>
          <a:prstGeom prst="line">
            <a:avLst/>
          </a:prstGeom>
          <a:ln w="22225">
            <a:solidFill>
              <a:schemeClr val="tx1">
                <a:lumMod val="85000"/>
                <a:lumOff val="15000"/>
              </a:schemeClr>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25128" y="96113"/>
            <a:ext cx="8835992"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1" name="组合 50"/>
          <p:cNvGrpSpPr/>
          <p:nvPr/>
        </p:nvGrpSpPr>
        <p:grpSpPr>
          <a:xfrm>
            <a:off x="3562297" y="6175305"/>
            <a:ext cx="1975492" cy="49074"/>
            <a:chOff x="5108253" y="1177442"/>
            <a:chExt cx="1975492" cy="49074"/>
          </a:xfrm>
        </p:grpSpPr>
        <p:cxnSp>
          <p:nvCxnSpPr>
            <p:cNvPr id="52" name="直接连接符 51"/>
            <p:cNvCxnSpPr/>
            <p:nvPr/>
          </p:nvCxnSpPr>
          <p:spPr>
            <a:xfrm>
              <a:off x="5108253" y="1226516"/>
              <a:ext cx="1975491" cy="0"/>
            </a:xfrm>
            <a:prstGeom prst="line">
              <a:avLst/>
            </a:prstGeom>
            <a:ln w="22225" cmpd="sng">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108254" y="1177442"/>
              <a:ext cx="1975491" cy="0"/>
            </a:xfrm>
            <a:prstGeom prst="line">
              <a:avLst/>
            </a:prstGeom>
            <a:ln w="28575" cmpd="sng">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3541729" y="5498131"/>
            <a:ext cx="2016626" cy="278698"/>
            <a:chOff x="7150100" y="4803775"/>
            <a:chExt cx="2317750" cy="668338"/>
          </a:xfrm>
        </p:grpSpPr>
        <p:sp>
          <p:nvSpPr>
            <p:cNvPr id="43" name="Freeform 31"/>
            <p:cNvSpPr>
              <a:spLocks/>
            </p:cNvSpPr>
            <p:nvPr/>
          </p:nvSpPr>
          <p:spPr bwMode="auto">
            <a:xfrm>
              <a:off x="8074025" y="4803775"/>
              <a:ext cx="466725" cy="533400"/>
            </a:xfrm>
            <a:custGeom>
              <a:avLst/>
              <a:gdLst>
                <a:gd name="T0" fmla="*/ 60 w 124"/>
                <a:gd name="T1" fmla="*/ 95 h 140"/>
                <a:gd name="T2" fmla="*/ 41 w 124"/>
                <a:gd name="T3" fmla="*/ 42 h 140"/>
                <a:gd name="T4" fmla="*/ 84 w 124"/>
                <a:gd name="T5" fmla="*/ 42 h 140"/>
                <a:gd name="T6" fmla="*/ 65 w 124"/>
                <a:gd name="T7" fmla="*/ 95 h 140"/>
                <a:gd name="T8" fmla="*/ 124 w 124"/>
                <a:gd name="T9" fmla="*/ 140 h 140"/>
                <a:gd name="T10" fmla="*/ 62 w 124"/>
                <a:gd name="T11" fmla="*/ 98 h 140"/>
                <a:gd name="T12" fmla="*/ 0 w 124"/>
                <a:gd name="T13" fmla="*/ 140 h 140"/>
                <a:gd name="T14" fmla="*/ 60 w 124"/>
                <a:gd name="T15" fmla="*/ 95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4000"/>
              </a:schemeClr>
            </a:solidFill>
            <a:ln>
              <a:solidFill>
                <a:schemeClr val="bg2">
                  <a:lumMod val="25000"/>
                </a:schemeClr>
              </a:solid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 name="Freeform 32"/>
            <p:cNvSpPr>
              <a:spLocks/>
            </p:cNvSpPr>
            <p:nvPr/>
          </p:nvSpPr>
          <p:spPr bwMode="auto">
            <a:xfrm>
              <a:off x="8702675" y="5368925"/>
              <a:ext cx="765175" cy="22225"/>
            </a:xfrm>
            <a:custGeom>
              <a:avLst/>
              <a:gdLst>
                <a:gd name="T0" fmla="*/ 101 w 203"/>
                <a:gd name="T1" fmla="*/ 6 h 6"/>
                <a:gd name="T2" fmla="*/ 0 w 203"/>
                <a:gd name="T3" fmla="*/ 3 h 6"/>
                <a:gd name="T4" fmla="*/ 101 w 203"/>
                <a:gd name="T5" fmla="*/ 0 h 6"/>
                <a:gd name="T6" fmla="*/ 203 w 203"/>
                <a:gd name="T7" fmla="*/ 4 h 6"/>
                <a:gd name="T8" fmla="*/ 101 w 203"/>
                <a:gd name="T9" fmla="*/ 6 h 6"/>
              </a:gdLst>
              <a:ahLst/>
              <a:cxnLst>
                <a:cxn ang="0">
                  <a:pos x="T0" y="T1"/>
                </a:cxn>
                <a:cxn ang="0">
                  <a:pos x="T2" y="T3"/>
                </a:cxn>
                <a:cxn ang="0">
                  <a:pos x="T4" y="T5"/>
                </a:cxn>
                <a:cxn ang="0">
                  <a:pos x="T6" y="T7"/>
                </a:cxn>
                <a:cxn ang="0">
                  <a:pos x="T8" y="T9"/>
                </a:cxn>
              </a:cxnLst>
              <a:rect l="0" t="0" r="r" b="b"/>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4000"/>
              </a:schemeClr>
            </a:solidFill>
            <a:ln>
              <a:solidFill>
                <a:schemeClr val="bg2">
                  <a:lumMod val="25000"/>
                </a:schemeClr>
              </a:solid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5" name="Freeform 33"/>
            <p:cNvSpPr>
              <a:spLocks/>
            </p:cNvSpPr>
            <p:nvPr/>
          </p:nvSpPr>
          <p:spPr bwMode="auto">
            <a:xfrm>
              <a:off x="7150100" y="5368925"/>
              <a:ext cx="765175" cy="22225"/>
            </a:xfrm>
            <a:custGeom>
              <a:avLst/>
              <a:gdLst>
                <a:gd name="T0" fmla="*/ 102 w 203"/>
                <a:gd name="T1" fmla="*/ 6 h 6"/>
                <a:gd name="T2" fmla="*/ 203 w 203"/>
                <a:gd name="T3" fmla="*/ 3 h 6"/>
                <a:gd name="T4" fmla="*/ 102 w 203"/>
                <a:gd name="T5" fmla="*/ 0 h 6"/>
                <a:gd name="T6" fmla="*/ 0 w 203"/>
                <a:gd name="T7" fmla="*/ 4 h 6"/>
                <a:gd name="T8" fmla="*/ 102 w 203"/>
                <a:gd name="T9" fmla="*/ 6 h 6"/>
              </a:gdLst>
              <a:ahLst/>
              <a:cxnLst>
                <a:cxn ang="0">
                  <a:pos x="T0" y="T1"/>
                </a:cxn>
                <a:cxn ang="0">
                  <a:pos x="T2" y="T3"/>
                </a:cxn>
                <a:cxn ang="0">
                  <a:pos x="T4" y="T5"/>
                </a:cxn>
                <a:cxn ang="0">
                  <a:pos x="T6" y="T7"/>
                </a:cxn>
                <a:cxn ang="0">
                  <a:pos x="T8" y="T9"/>
                </a:cxn>
              </a:cxnLst>
              <a:rect l="0" t="0" r="r" b="b"/>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4000"/>
              </a:schemeClr>
            </a:solidFill>
            <a:ln>
              <a:solidFill>
                <a:schemeClr val="bg2">
                  <a:lumMod val="25000"/>
                </a:schemeClr>
              </a:solid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6" name="Freeform 34"/>
            <p:cNvSpPr>
              <a:spLocks/>
            </p:cNvSpPr>
            <p:nvPr/>
          </p:nvSpPr>
          <p:spPr bwMode="auto">
            <a:xfrm>
              <a:off x="7862888" y="5092700"/>
              <a:ext cx="893763" cy="379413"/>
            </a:xfrm>
            <a:custGeom>
              <a:avLst/>
              <a:gdLst>
                <a:gd name="T0" fmla="*/ 118 w 237"/>
                <a:gd name="T1" fmla="*/ 61 h 99"/>
                <a:gd name="T2" fmla="*/ 160 w 237"/>
                <a:gd name="T3" fmla="*/ 86 h 99"/>
                <a:gd name="T4" fmla="*/ 226 w 237"/>
                <a:gd name="T5" fmla="*/ 28 h 99"/>
                <a:gd name="T6" fmla="*/ 178 w 237"/>
                <a:gd name="T7" fmla="*/ 10 h 99"/>
                <a:gd name="T8" fmla="*/ 184 w 237"/>
                <a:gd name="T9" fmla="*/ 64 h 99"/>
                <a:gd name="T10" fmla="*/ 213 w 237"/>
                <a:gd name="T11" fmla="*/ 52 h 99"/>
                <a:gd name="T12" fmla="*/ 199 w 237"/>
                <a:gd name="T13" fmla="*/ 29 h 99"/>
                <a:gd name="T14" fmla="*/ 183 w 237"/>
                <a:gd name="T15" fmla="*/ 44 h 99"/>
                <a:gd name="T16" fmla="*/ 193 w 237"/>
                <a:gd name="T17" fmla="*/ 32 h 99"/>
                <a:gd name="T18" fmla="*/ 210 w 237"/>
                <a:gd name="T19" fmla="*/ 51 h 99"/>
                <a:gd name="T20" fmla="*/ 185 w 237"/>
                <a:gd name="T21" fmla="*/ 61 h 99"/>
                <a:gd name="T22" fmla="*/ 180 w 237"/>
                <a:gd name="T23" fmla="*/ 13 h 99"/>
                <a:gd name="T24" fmla="*/ 224 w 237"/>
                <a:gd name="T25" fmla="*/ 33 h 99"/>
                <a:gd name="T26" fmla="*/ 162 w 237"/>
                <a:gd name="T27" fmla="*/ 84 h 99"/>
                <a:gd name="T28" fmla="*/ 119 w 237"/>
                <a:gd name="T29" fmla="*/ 54 h 99"/>
                <a:gd name="T30" fmla="*/ 74 w 237"/>
                <a:gd name="T31" fmla="*/ 84 h 99"/>
                <a:gd name="T32" fmla="*/ 13 w 237"/>
                <a:gd name="T33" fmla="*/ 33 h 99"/>
                <a:gd name="T34" fmla="*/ 57 w 237"/>
                <a:gd name="T35" fmla="*/ 13 h 99"/>
                <a:gd name="T36" fmla="*/ 52 w 237"/>
                <a:gd name="T37" fmla="*/ 61 h 99"/>
                <a:gd name="T38" fmla="*/ 27 w 237"/>
                <a:gd name="T39" fmla="*/ 51 h 99"/>
                <a:gd name="T40" fmla="*/ 44 w 237"/>
                <a:gd name="T41" fmla="*/ 32 h 99"/>
                <a:gd name="T42" fmla="*/ 54 w 237"/>
                <a:gd name="T43" fmla="*/ 44 h 99"/>
                <a:gd name="T44" fmla="*/ 37 w 237"/>
                <a:gd name="T45" fmla="*/ 29 h 99"/>
                <a:gd name="T46" fmla="*/ 24 w 237"/>
                <a:gd name="T47" fmla="*/ 52 h 99"/>
                <a:gd name="T48" fmla="*/ 53 w 237"/>
                <a:gd name="T49" fmla="*/ 64 h 99"/>
                <a:gd name="T50" fmla="*/ 59 w 237"/>
                <a:gd name="T51" fmla="*/ 10 h 99"/>
                <a:gd name="T52" fmla="*/ 11 w 237"/>
                <a:gd name="T53" fmla="*/ 28 h 99"/>
                <a:gd name="T54" fmla="*/ 76 w 237"/>
                <a:gd name="T55" fmla="*/ 86 h 99"/>
                <a:gd name="T56" fmla="*/ 118 w 237"/>
                <a:gd name="T57"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4000"/>
              </a:schemeClr>
            </a:solidFill>
            <a:ln>
              <a:solidFill>
                <a:schemeClr val="bg2">
                  <a:lumMod val="25000"/>
                </a:schemeClr>
              </a:solid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Tree>
    <p:extLst>
      <p:ext uri="{BB962C8B-B14F-4D97-AF65-F5344CB8AC3E}">
        <p14:creationId xmlns:p14="http://schemas.microsoft.com/office/powerpoint/2010/main" val="176564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E418D8D-0348-4FB8-9277-3C61BD1D430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endParaRPr lang="zh-CN" altLang="zh-CN" sz="1800">
              <a:solidFill>
                <a:srgbClr val="000000"/>
              </a:solidFill>
              <a:latin typeface="Century Schoolbook" panose="02040604050505020304" pitchFamily="18" charset="0"/>
              <a:ea typeface="宋体" panose="02010600030101010101" pitchFamily="2" charset="-122"/>
              <a:sym typeface="宋体" panose="02010600030101010101" pitchFamily="2" charset="-122"/>
            </a:endParaRPr>
          </a:p>
        </p:txBody>
      </p:sp>
      <p:pic>
        <p:nvPicPr>
          <p:cNvPr id="13315" name="Object 1">
            <a:extLst>
              <a:ext uri="{FF2B5EF4-FFF2-40B4-BE49-F238E27FC236}">
                <a16:creationId xmlns:a16="http://schemas.microsoft.com/office/drawing/2014/main" id="{1DE0C0FC-D711-427E-AC69-8B838BCB2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0"/>
            <a:ext cx="626745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矩形 6">
            <a:extLst>
              <a:ext uri="{FF2B5EF4-FFF2-40B4-BE49-F238E27FC236}">
                <a16:creationId xmlns:a16="http://schemas.microsoft.com/office/drawing/2014/main" id="{E5079243-7372-4646-A64D-FFC94E036955}"/>
              </a:ext>
            </a:extLst>
          </p:cNvPr>
          <p:cNvSpPr>
            <a:spLocks noChangeArrowheads="1"/>
          </p:cNvSpPr>
          <p:nvPr/>
        </p:nvSpPr>
        <p:spPr bwMode="auto">
          <a:xfrm>
            <a:off x="4714875" y="1357313"/>
            <a:ext cx="1214438" cy="64293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7" name="矩形 7">
            <a:extLst>
              <a:ext uri="{FF2B5EF4-FFF2-40B4-BE49-F238E27FC236}">
                <a16:creationId xmlns:a16="http://schemas.microsoft.com/office/drawing/2014/main" id="{88112F7F-865D-4FAE-A738-4E5E6117D4EE}"/>
              </a:ext>
            </a:extLst>
          </p:cNvPr>
          <p:cNvSpPr>
            <a:spLocks noChangeArrowheads="1"/>
          </p:cNvSpPr>
          <p:nvPr/>
        </p:nvSpPr>
        <p:spPr bwMode="auto">
          <a:xfrm>
            <a:off x="3571875" y="2857500"/>
            <a:ext cx="1214438"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8" name="矩形 8">
            <a:extLst>
              <a:ext uri="{FF2B5EF4-FFF2-40B4-BE49-F238E27FC236}">
                <a16:creationId xmlns:a16="http://schemas.microsoft.com/office/drawing/2014/main" id="{8633F08D-EAEE-4A65-B966-F30E1ED71F83}"/>
              </a:ext>
            </a:extLst>
          </p:cNvPr>
          <p:cNvSpPr>
            <a:spLocks noChangeArrowheads="1"/>
          </p:cNvSpPr>
          <p:nvPr/>
        </p:nvSpPr>
        <p:spPr bwMode="auto">
          <a:xfrm>
            <a:off x="4214813" y="5357813"/>
            <a:ext cx="1000125" cy="64293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extLst>
      <p:ext uri="{BB962C8B-B14F-4D97-AF65-F5344CB8AC3E}">
        <p14:creationId xmlns:p14="http://schemas.microsoft.com/office/powerpoint/2010/main" val="83501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6">
            <a:extLst>
              <a:ext uri="{FF2B5EF4-FFF2-40B4-BE49-F238E27FC236}">
                <a16:creationId xmlns:a16="http://schemas.microsoft.com/office/drawing/2014/main" id="{D0EEB6BB-78A1-4D1F-AF44-E8865FB12266}"/>
              </a:ext>
            </a:extLst>
          </p:cNvPr>
          <p:cNvSpPr txBox="1">
            <a:spLocks noChangeArrowheads="1"/>
          </p:cNvSpPr>
          <p:nvPr/>
        </p:nvSpPr>
        <p:spPr bwMode="auto">
          <a:xfrm>
            <a:off x="44450" y="1816100"/>
            <a:ext cx="4205288" cy="3154363"/>
          </a:xfrm>
          <a:prstGeom prst="rect">
            <a:avLst/>
          </a:prstGeom>
          <a:noFill/>
          <a:ln w="9525">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en-US" altLang="zh-CN" sz="19900" b="1" dirty="0">
                <a:solidFill>
                  <a:schemeClr val="bg2">
                    <a:lumMod val="25000"/>
                  </a:schemeClr>
                </a:solidFill>
                <a:latin typeface="Arial Black" panose="020B0A04020102020204" pitchFamily="34" charset="0"/>
              </a:rPr>
              <a:t>01</a:t>
            </a:r>
          </a:p>
        </p:txBody>
      </p:sp>
      <p:sp>
        <p:nvSpPr>
          <p:cNvPr id="7171" name="文本框 7">
            <a:extLst>
              <a:ext uri="{FF2B5EF4-FFF2-40B4-BE49-F238E27FC236}">
                <a16:creationId xmlns:a16="http://schemas.microsoft.com/office/drawing/2014/main" id="{477B3843-4D3D-4759-8F62-D81556741E36}"/>
              </a:ext>
            </a:extLst>
          </p:cNvPr>
          <p:cNvSpPr txBox="1">
            <a:spLocks noChangeArrowheads="1"/>
          </p:cNvSpPr>
          <p:nvPr/>
        </p:nvSpPr>
        <p:spPr bwMode="auto">
          <a:xfrm>
            <a:off x="0" y="3070225"/>
            <a:ext cx="3887788"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en-US" altLang="zh-CN" sz="3600" b="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dirty="0">
                <a:solidFill>
                  <a:schemeClr val="bg2">
                    <a:lumMod val="50000"/>
                  </a:schemeClr>
                </a:solidFill>
                <a:latin typeface="Times New Roman" panose="02020603050405020304" pitchFamily="18" charset="0"/>
                <a:ea typeface="宋体" panose="02010600030101010101" pitchFamily="2" charset="-122"/>
                <a:cs typeface="Times New Roman" panose="02020603050405020304" pitchFamily="18" charset="0"/>
              </a:rPr>
              <a:t>PART ONE</a:t>
            </a:r>
          </a:p>
        </p:txBody>
      </p:sp>
      <p:sp>
        <p:nvSpPr>
          <p:cNvPr id="7172" name="文本框 8">
            <a:extLst>
              <a:ext uri="{FF2B5EF4-FFF2-40B4-BE49-F238E27FC236}">
                <a16:creationId xmlns:a16="http://schemas.microsoft.com/office/drawing/2014/main" id="{4CCEFC68-C13C-4623-8346-BAB6BC68518A}"/>
              </a:ext>
            </a:extLst>
          </p:cNvPr>
          <p:cNvSpPr txBox="1">
            <a:spLocks noChangeArrowheads="1"/>
          </p:cNvSpPr>
          <p:nvPr/>
        </p:nvSpPr>
        <p:spPr bwMode="auto">
          <a:xfrm>
            <a:off x="3916363" y="3393281"/>
            <a:ext cx="46624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90000"/>
              </a:lnSpc>
              <a:spcBef>
                <a:spcPct val="0"/>
              </a:spcBef>
              <a:buClrTx/>
              <a:buSzTx/>
              <a:buFont typeface="Arial" panose="020B0604020202020204" pitchFamily="34" charset="0"/>
              <a:buNone/>
            </a:pPr>
            <a:r>
              <a:rPr lang="zh-CN" altLang="en-US" sz="3400" dirty="0">
                <a:solidFill>
                  <a:schemeClr val="tx2">
                    <a:lumMod val="75000"/>
                  </a:schemeClr>
                </a:solidFill>
                <a:sym typeface="Arial" panose="020B0604020202020204" pitchFamily="34" charset="0"/>
              </a:rPr>
              <a:t>生源自审</a:t>
            </a:r>
            <a:endParaRPr lang="en-US" altLang="zh-CN" sz="3400" dirty="0">
              <a:solidFill>
                <a:schemeClr val="tx2">
                  <a:lumMod val="75000"/>
                </a:schemeClr>
              </a:solidFill>
              <a:sym typeface="Arial" panose="020B0604020202020204" pitchFamily="34" charset="0"/>
            </a:endParaRPr>
          </a:p>
          <a:p>
            <a:pPr algn="ctr" eaLnBrk="1" hangingPunct="1">
              <a:lnSpc>
                <a:spcPct val="90000"/>
              </a:lnSpc>
              <a:spcBef>
                <a:spcPct val="0"/>
              </a:spcBef>
              <a:buClrTx/>
              <a:buSzTx/>
              <a:buFont typeface="Arial" panose="020B0604020202020204" pitchFamily="34" charset="0"/>
              <a:buNone/>
            </a:pPr>
            <a:endParaRPr lang="en-US" altLang="zh-CN" sz="3400" dirty="0">
              <a:solidFill>
                <a:schemeClr val="tx2">
                  <a:lumMod val="75000"/>
                </a:schemeClr>
              </a:solidFill>
              <a:sym typeface="Arial" panose="020B0604020202020204" pitchFamily="34" charset="0"/>
            </a:endParaRPr>
          </a:p>
          <a:p>
            <a:pPr algn="ctr" eaLnBrk="1" hangingPunct="1">
              <a:lnSpc>
                <a:spcPct val="90000"/>
              </a:lnSpc>
              <a:spcBef>
                <a:spcPct val="0"/>
              </a:spcBef>
              <a:buClrTx/>
              <a:buSzTx/>
              <a:buFont typeface="Arial" panose="020B0604020202020204" pitchFamily="34" charset="0"/>
              <a:buNone/>
            </a:pPr>
            <a:r>
              <a:rPr lang="zh-CN" altLang="en-US" sz="3400" dirty="0">
                <a:solidFill>
                  <a:schemeClr val="tx2">
                    <a:lumMod val="75000"/>
                  </a:schemeClr>
                </a:solidFill>
                <a:sym typeface="Arial" panose="020B0604020202020204" pitchFamily="34" charset="0"/>
              </a:rPr>
              <a:t>（全体同学）</a:t>
            </a:r>
          </a:p>
        </p:txBody>
      </p:sp>
      <p:cxnSp>
        <p:nvCxnSpPr>
          <p:cNvPr id="7173" name="直接连接符 10">
            <a:extLst>
              <a:ext uri="{FF2B5EF4-FFF2-40B4-BE49-F238E27FC236}">
                <a16:creationId xmlns:a16="http://schemas.microsoft.com/office/drawing/2014/main" id="{2B1B226C-5742-4271-A5A2-8DD7A1DCE70F}"/>
              </a:ext>
            </a:extLst>
          </p:cNvPr>
          <p:cNvCxnSpPr>
            <a:cxnSpLocks noChangeShapeType="1"/>
          </p:cNvCxnSpPr>
          <p:nvPr/>
        </p:nvCxnSpPr>
        <p:spPr bwMode="auto">
          <a:xfrm>
            <a:off x="3970338" y="3394075"/>
            <a:ext cx="4608512"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52498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61" y="1113181"/>
            <a:ext cx="8363164" cy="4666203"/>
          </a:xfrm>
          <a:prstGeom prst="rect">
            <a:avLst/>
          </a:prstGeom>
        </p:spPr>
      </p:pic>
      <p:sp>
        <p:nvSpPr>
          <p:cNvPr id="8194" name="TextBox 7">
            <a:extLst>
              <a:ext uri="{FF2B5EF4-FFF2-40B4-BE49-F238E27FC236}">
                <a16:creationId xmlns:a16="http://schemas.microsoft.com/office/drawing/2014/main" id="{894F37CB-CF01-4738-8933-626C9B893B1E}"/>
              </a:ext>
            </a:extLst>
          </p:cNvPr>
          <p:cNvSpPr>
            <a:spLocks noChangeArrowheads="1"/>
          </p:cNvSpPr>
          <p:nvPr/>
        </p:nvSpPr>
        <p:spPr bwMode="auto">
          <a:xfrm>
            <a:off x="1448629" y="5926379"/>
            <a:ext cx="7056437" cy="753220"/>
          </a:xfrm>
          <a:prstGeom prst="rect">
            <a:avLst/>
          </a:prstGeom>
          <a:noFill/>
          <a:ln w="9525">
            <a:noFill/>
            <a:miter lim="800000"/>
            <a:headEnd/>
            <a:tailEnd/>
          </a:ln>
        </p:spPr>
        <p:txBody>
          <a:bodyPr>
            <a:spAutoFit/>
          </a:bodyPr>
          <a:lstStyle/>
          <a:p>
            <a:pPr algn="just" defTabSz="179388" eaLnBrk="1" hangingPunct="1">
              <a:lnSpc>
                <a:spcPct val="125000"/>
              </a:lnSpc>
              <a:buSzPct val="100000"/>
              <a:buFont typeface="Wingdings" pitchFamily="2" charset="2"/>
              <a:buNone/>
              <a:tabLst>
                <a:tab pos="2058988" algn="l"/>
              </a:tabLst>
              <a:defRPr/>
            </a:pPr>
            <a:r>
              <a:rPr lang="zh-CN" altLang="en-US" dirty="0">
                <a:solidFill>
                  <a:srgbClr val="000000"/>
                </a:solidFill>
                <a:latin typeface="Microsoft YaHei" charset="-122"/>
                <a:ea typeface="Microsoft YaHei" charset="-122"/>
                <a:cs typeface="Microsoft YaHei" charset="-122"/>
                <a:sym typeface="宋体" pitchFamily="2" charset="-122"/>
              </a:rPr>
              <a:t>生源地：未参加过工作的同学填</a:t>
            </a:r>
            <a:r>
              <a:rPr lang="zh-CN" altLang="en-US" dirty="0">
                <a:solidFill>
                  <a:srgbClr val="FF0000"/>
                </a:solidFill>
                <a:latin typeface="Microsoft YaHei" charset="-122"/>
                <a:ea typeface="Microsoft YaHei" charset="-122"/>
                <a:cs typeface="Microsoft YaHei" charset="-122"/>
                <a:sym typeface="宋体" pitchFamily="2" charset="-122"/>
              </a:rPr>
              <a:t>高考时</a:t>
            </a:r>
            <a:r>
              <a:rPr lang="zh-CN" altLang="en-US" dirty="0">
                <a:solidFill>
                  <a:srgbClr val="000000"/>
                </a:solidFill>
                <a:latin typeface="Microsoft YaHei" charset="-122"/>
                <a:ea typeface="Microsoft YaHei" charset="-122"/>
                <a:cs typeface="Microsoft YaHei" charset="-122"/>
                <a:sym typeface="宋体" pitchFamily="2" charset="-122"/>
              </a:rPr>
              <a:t>的户口所在地；</a:t>
            </a:r>
            <a:endParaRPr lang="en-US" altLang="zh-CN" dirty="0">
              <a:solidFill>
                <a:srgbClr val="000000"/>
              </a:solidFill>
              <a:latin typeface="Microsoft YaHei" charset="-122"/>
              <a:ea typeface="Microsoft YaHei" charset="-122"/>
              <a:cs typeface="Microsoft YaHei" charset="-122"/>
              <a:sym typeface="宋体" pitchFamily="2" charset="-122"/>
            </a:endParaRPr>
          </a:p>
          <a:p>
            <a:pPr defTabSz="179388" eaLnBrk="1" hangingPunct="1">
              <a:lnSpc>
                <a:spcPct val="125000"/>
              </a:lnSpc>
              <a:buSzPct val="100000"/>
              <a:buFont typeface="Wingdings" pitchFamily="2" charset="2"/>
              <a:buNone/>
              <a:tabLst>
                <a:tab pos="2058988" algn="l"/>
              </a:tabLst>
              <a:defRPr/>
            </a:pPr>
            <a:r>
              <a:rPr lang="zh-CN" altLang="en-US" dirty="0">
                <a:solidFill>
                  <a:srgbClr val="000000"/>
                </a:solidFill>
                <a:latin typeface="Microsoft YaHei" charset="-122"/>
                <a:ea typeface="Microsoft YaHei" charset="-122"/>
                <a:cs typeface="Microsoft YaHei" charset="-122"/>
                <a:sym typeface="宋体" pitchFamily="2" charset="-122"/>
              </a:rPr>
              <a:t>             已参加过工作的同学填</a:t>
            </a:r>
            <a:r>
              <a:rPr lang="zh-CN" altLang="en-US" dirty="0">
                <a:solidFill>
                  <a:srgbClr val="FF0000"/>
                </a:solidFill>
                <a:latin typeface="Microsoft YaHei" charset="-122"/>
                <a:ea typeface="Microsoft YaHei" charset="-122"/>
                <a:cs typeface="Microsoft YaHei" charset="-122"/>
                <a:sym typeface="宋体" pitchFamily="2" charset="-122"/>
              </a:rPr>
              <a:t>工作后</a:t>
            </a:r>
            <a:r>
              <a:rPr lang="zh-CN" altLang="en-US" dirty="0">
                <a:solidFill>
                  <a:srgbClr val="000000"/>
                </a:solidFill>
                <a:latin typeface="Microsoft YaHei" charset="-122"/>
                <a:ea typeface="Microsoft YaHei" charset="-122"/>
                <a:cs typeface="Microsoft YaHei" charset="-122"/>
                <a:sym typeface="宋体" pitchFamily="2" charset="-122"/>
              </a:rPr>
              <a:t>的户口所在地；</a:t>
            </a:r>
          </a:p>
        </p:txBody>
      </p:sp>
      <p:sp>
        <p:nvSpPr>
          <p:cNvPr id="8203" name="矩形 5">
            <a:extLst>
              <a:ext uri="{FF2B5EF4-FFF2-40B4-BE49-F238E27FC236}">
                <a16:creationId xmlns:a16="http://schemas.microsoft.com/office/drawing/2014/main" id="{376C12A6-2F88-4662-8DD4-2E4D7D45AC34}"/>
              </a:ext>
            </a:extLst>
          </p:cNvPr>
          <p:cNvSpPr>
            <a:spLocks noChangeArrowheads="1"/>
          </p:cNvSpPr>
          <p:nvPr/>
        </p:nvSpPr>
        <p:spPr bwMode="auto">
          <a:xfrm>
            <a:off x="3949148" y="2582351"/>
            <a:ext cx="1546157" cy="35780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198" name="矩形 5">
            <a:extLst>
              <a:ext uri="{FF2B5EF4-FFF2-40B4-BE49-F238E27FC236}">
                <a16:creationId xmlns:a16="http://schemas.microsoft.com/office/drawing/2014/main" id="{A76FE19F-5814-43CC-9CB1-92672D696E61}"/>
              </a:ext>
            </a:extLst>
          </p:cNvPr>
          <p:cNvSpPr>
            <a:spLocks noChangeArrowheads="1"/>
          </p:cNvSpPr>
          <p:nvPr/>
        </p:nvSpPr>
        <p:spPr bwMode="auto">
          <a:xfrm>
            <a:off x="3910014" y="4695860"/>
            <a:ext cx="1546570" cy="34328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矩形 1">
            <a:extLst>
              <a:ext uri="{FF2B5EF4-FFF2-40B4-BE49-F238E27FC236}">
                <a16:creationId xmlns:a16="http://schemas.microsoft.com/office/drawing/2014/main" id="{67F046FF-6FC7-426F-9BD3-11748F06EC48}"/>
              </a:ext>
            </a:extLst>
          </p:cNvPr>
          <p:cNvSpPr/>
          <p:nvPr/>
        </p:nvSpPr>
        <p:spPr>
          <a:xfrm>
            <a:off x="615799" y="279486"/>
            <a:ext cx="8073255" cy="752770"/>
          </a:xfrm>
          <a:prstGeom prst="rect">
            <a:avLst/>
          </a:prstGeom>
        </p:spPr>
        <p:txBody>
          <a:bodyPr wrap="square">
            <a:spAutoFit/>
          </a:bodyPr>
          <a:lstStyle/>
          <a:p>
            <a:pPr>
              <a:lnSpc>
                <a:spcPct val="125000"/>
              </a:lnSpc>
            </a:pPr>
            <a:r>
              <a:rPr lang="zh-CN" altLang="en-US" dirty="0">
                <a:latin typeface="Microsoft YaHei" charset="-122"/>
                <a:ea typeface="Microsoft YaHei" charset="-122"/>
                <a:cs typeface="Microsoft YaHei" charset="-122"/>
              </a:rPr>
              <a:t>就业指导中心（http://www.career.zju.edu.cn）</a:t>
            </a:r>
            <a:r>
              <a:rPr lang="en-US" altLang="zh-CN" dirty="0">
                <a:latin typeface="Microsoft YaHei" charset="-122"/>
                <a:ea typeface="Microsoft YaHei" charset="-122"/>
                <a:cs typeface="Microsoft YaHei" charset="-122"/>
                <a:sym typeface="Wingdings" panose="05000000000000000000" pitchFamily="2" charset="2"/>
              </a:rPr>
              <a:t></a:t>
            </a:r>
            <a:r>
              <a:rPr lang="zh-CN" altLang="en-US" dirty="0">
                <a:latin typeface="Microsoft YaHei" charset="-122"/>
                <a:ea typeface="Microsoft YaHei" charset="-122"/>
                <a:cs typeface="Microsoft YaHei" charset="-122"/>
                <a:sym typeface="Wingdings" panose="05000000000000000000" pitchFamily="2" charset="2"/>
              </a:rPr>
              <a:t> 右上角“登录”→ 选择学生后登录 </a:t>
            </a:r>
            <a:r>
              <a:rPr lang="en-US" altLang="zh-CN" dirty="0">
                <a:latin typeface="Microsoft YaHei" charset="-122"/>
                <a:ea typeface="Microsoft YaHei" charset="-122"/>
                <a:cs typeface="Microsoft YaHei" charset="-122"/>
                <a:sym typeface="Wingdings" panose="05000000000000000000" pitchFamily="2" charset="2"/>
              </a:rPr>
              <a:t></a:t>
            </a:r>
            <a:r>
              <a:rPr lang="zh-CN" altLang="en-US" dirty="0">
                <a:latin typeface="Microsoft YaHei" charset="-122"/>
                <a:ea typeface="Microsoft YaHei" charset="-122"/>
                <a:cs typeface="Microsoft YaHei" charset="-122"/>
                <a:sym typeface="Wingdings" panose="05000000000000000000" pitchFamily="2" charset="2"/>
              </a:rPr>
              <a:t> 生源自审 → 完善生源信息</a:t>
            </a:r>
            <a:endParaRPr lang="zh-CN" altLang="en-US" dirty="0">
              <a:latin typeface="Microsoft YaHei" charset="-122"/>
              <a:ea typeface="Microsoft YaHei" charset="-122"/>
              <a:cs typeface="Microsoft YaHei" charset="-122"/>
            </a:endParaRPr>
          </a:p>
        </p:txBody>
      </p:sp>
      <p:sp>
        <p:nvSpPr>
          <p:cNvPr id="6" name="矩形 5"/>
          <p:cNvSpPr/>
          <p:nvPr/>
        </p:nvSpPr>
        <p:spPr>
          <a:xfrm>
            <a:off x="680165" y="1888435"/>
            <a:ext cx="307712" cy="111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a:off x="7694676" y="2338701"/>
            <a:ext cx="857446" cy="1386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4387936" y="1991139"/>
            <a:ext cx="293394" cy="1358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5">
            <a:extLst>
              <a:ext uri="{FF2B5EF4-FFF2-40B4-BE49-F238E27FC236}">
                <a16:creationId xmlns:a16="http://schemas.microsoft.com/office/drawing/2014/main" id="{376C12A6-2F88-4662-8DD4-2E4D7D45AC34}"/>
              </a:ext>
            </a:extLst>
          </p:cNvPr>
          <p:cNvSpPr>
            <a:spLocks noChangeArrowheads="1"/>
          </p:cNvSpPr>
          <p:nvPr/>
        </p:nvSpPr>
        <p:spPr bwMode="auto">
          <a:xfrm>
            <a:off x="7544835" y="1104733"/>
            <a:ext cx="1214852" cy="76382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eaLnBrk="1" hangingPunct="1">
              <a:lnSpc>
                <a:spcPct val="125000"/>
              </a:lnSpc>
              <a:spcBef>
                <a:spcPct val="0"/>
              </a:spcBef>
              <a:buClrTx/>
              <a:buSzTx/>
              <a:buFont typeface="Arial" panose="020B0604020202020204" pitchFamily="34" charset="0"/>
              <a:buNone/>
            </a:pPr>
            <a:r>
              <a:rPr lang="zh-CN" altLang="en-US" sz="1600" dirty="0">
                <a:solidFill>
                  <a:srgbClr val="FF0000"/>
                </a:solidFill>
                <a:latin typeface="Microsoft YaHei" charset="-122"/>
                <a:ea typeface="Microsoft YaHei" charset="-122"/>
                <a:cs typeface="Microsoft YaHei" charset="-122"/>
                <a:sym typeface="宋体" panose="02010600030101010101" pitchFamily="2" charset="-122"/>
              </a:rPr>
              <a:t>报到证依据</a:t>
            </a:r>
            <a:r>
              <a:rPr lang="en-US" altLang="zh-CN" sz="1600" dirty="0">
                <a:solidFill>
                  <a:srgbClr val="FF0000"/>
                </a:solidFill>
                <a:latin typeface="Microsoft YaHei" charset="-122"/>
                <a:ea typeface="Microsoft YaHei" charset="-122"/>
                <a:cs typeface="Microsoft YaHei" charset="-122"/>
                <a:sym typeface="宋体" panose="02010600030101010101" pitchFamily="2" charset="-122"/>
              </a:rPr>
              <a:t>--</a:t>
            </a:r>
            <a:r>
              <a:rPr lang="zh-CN" altLang="en-US" sz="1600" dirty="0">
                <a:solidFill>
                  <a:srgbClr val="FF0000"/>
                </a:solidFill>
                <a:latin typeface="Microsoft YaHei" charset="-122"/>
                <a:ea typeface="Microsoft YaHei" charset="-122"/>
                <a:cs typeface="Microsoft YaHei" charset="-122"/>
                <a:sym typeface="宋体" panose="02010600030101010101" pitchFamily="2" charset="-122"/>
              </a:rPr>
              <a:t>人事档案</a:t>
            </a:r>
            <a:endParaRPr lang="zh-CN" altLang="zh-CN" sz="1600" dirty="0">
              <a:solidFill>
                <a:srgbClr val="FF0000"/>
              </a:solidFill>
              <a:latin typeface="Microsoft YaHei" charset="-122"/>
              <a:ea typeface="Microsoft YaHei" charset="-122"/>
              <a:cs typeface="Microsoft YaHei" charset="-122"/>
              <a:sym typeface="宋体" panose="02010600030101010101" pitchFamily="2" charset="-122"/>
            </a:endParaRPr>
          </a:p>
        </p:txBody>
      </p:sp>
      <p:cxnSp>
        <p:nvCxnSpPr>
          <p:cNvPr id="8" name="直线连接符 7"/>
          <p:cNvCxnSpPr>
            <a:endCxn id="12" idx="1"/>
          </p:cNvCxnSpPr>
          <p:nvPr/>
        </p:nvCxnSpPr>
        <p:spPr>
          <a:xfrm flipV="1">
            <a:off x="5512904" y="1486645"/>
            <a:ext cx="2031931" cy="12565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63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2861B05-A441-4FD2-BABA-0C1E6B34EE2F}"/>
              </a:ext>
            </a:extLst>
          </p:cNvPr>
          <p:cNvSpPr/>
          <p:nvPr/>
        </p:nvSpPr>
        <p:spPr>
          <a:xfrm>
            <a:off x="511798" y="1376576"/>
            <a:ext cx="8120403" cy="5479513"/>
          </a:xfrm>
          <a:prstGeom prst="rect">
            <a:avLst/>
          </a:prstGeom>
        </p:spPr>
        <p:txBody>
          <a:bodyPr wrap="square">
            <a:spAutoFit/>
          </a:bodyPr>
          <a:lstStyle/>
          <a:p>
            <a:pPr marL="285750" indent="-285750" algn="just">
              <a:lnSpc>
                <a:spcPct val="14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rPr>
              <a:t>届毕业生指预计</a:t>
            </a:r>
            <a:r>
              <a:rPr lang="en-US" altLang="zh-CN" dirty="0">
                <a:latin typeface="微软雅黑" panose="020B0503020204020204" pitchFamily="34" charset="-122"/>
                <a:ea typeface="微软雅黑" panose="020B0503020204020204" pitchFamily="34" charset="-122"/>
              </a:rPr>
              <a:t>2020</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-2020</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月区间内毕业的同学，如预计毕业时间在此区间内请务必填写；</a:t>
            </a:r>
            <a:endParaRPr lang="en-US" altLang="zh-CN" dirty="0">
              <a:latin typeface="微软雅黑" panose="020B0503020204020204" pitchFamily="34" charset="-122"/>
              <a:ea typeface="微软雅黑" panose="020B0503020204020204" pitchFamily="34" charset="-122"/>
            </a:endParaRPr>
          </a:p>
          <a:p>
            <a:pPr marL="285750" indent="-285750" algn="just">
              <a:lnSpc>
                <a:spcPct val="14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为防止出错，请使用</a:t>
            </a:r>
            <a:r>
              <a:rPr lang="en-US" altLang="zh-CN" dirty="0">
                <a:latin typeface="微软雅黑" panose="020B0503020204020204" pitchFamily="34" charset="-122"/>
                <a:ea typeface="微软雅黑" panose="020B0503020204020204" pitchFamily="34" charset="-122"/>
              </a:rPr>
              <a:t>chrome</a:t>
            </a:r>
            <a:r>
              <a:rPr lang="zh-CN" altLang="en-US" dirty="0">
                <a:latin typeface="微软雅黑" panose="020B0503020204020204" pitchFamily="34" charset="-122"/>
                <a:ea typeface="微软雅黑" panose="020B0503020204020204" pitchFamily="34" charset="-122"/>
              </a:rPr>
              <a:t>或者</a:t>
            </a:r>
            <a:r>
              <a:rPr lang="en-US" altLang="zh-CN" dirty="0">
                <a:latin typeface="微软雅黑" panose="020B0503020204020204" pitchFamily="34" charset="-122"/>
                <a:ea typeface="微软雅黑" panose="020B0503020204020204" pitchFamily="34" charset="-122"/>
              </a:rPr>
              <a:t>360</a:t>
            </a:r>
            <a:r>
              <a:rPr lang="zh-CN" altLang="en-US" dirty="0">
                <a:latin typeface="微软雅黑" panose="020B0503020204020204" pitchFamily="34" charset="-122"/>
                <a:ea typeface="微软雅黑" panose="020B0503020204020204" pitchFamily="34" charset="-122"/>
              </a:rPr>
              <a:t>极速模式浏览器进行核对；</a:t>
            </a:r>
          </a:p>
          <a:p>
            <a:pPr marL="285750" indent="-285750" algn="just">
              <a:lnSpc>
                <a:spcPct val="14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带红色</a:t>
            </a:r>
            <a:r>
              <a:rPr lang="zh-CN" altLang="en-US" b="1" dirty="0">
                <a:solidFill>
                  <a:srgbClr val="FF0000"/>
                </a:solidFill>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的信息项必须正确无误填写。</a:t>
            </a:r>
            <a:r>
              <a:rPr lang="zh-CN" altLang="en-US" dirty="0">
                <a:latin typeface="微软雅黑" panose="020B0503020204020204" pitchFamily="34" charset="-122"/>
                <a:ea typeface="微软雅黑" panose="020B0503020204020204" pitchFamily="34" charset="-122"/>
              </a:rPr>
              <a:t>其中，“生源地”</a:t>
            </a:r>
            <a:r>
              <a:rPr lang="zh-CN" altLang="en-US" b="1" dirty="0">
                <a:latin typeface="微软雅黑" panose="020B0503020204020204" pitchFamily="34" charset="-122"/>
                <a:ea typeface="微软雅黑" panose="020B0503020204020204" pitchFamily="34" charset="-122"/>
              </a:rPr>
              <a:t>至少精确到市，</a:t>
            </a:r>
            <a:r>
              <a:rPr lang="zh-CN" altLang="en-US" dirty="0">
                <a:latin typeface="微软雅黑" panose="020B0503020204020204" pitchFamily="34" charset="-122"/>
                <a:ea typeface="微软雅黑" panose="020B0503020204020204" pitchFamily="34" charset="-122"/>
              </a:rPr>
              <a:t>如“</a:t>
            </a:r>
            <a:r>
              <a:rPr lang="zh-CN" altLang="en-US" dirty="0">
                <a:solidFill>
                  <a:srgbClr val="FF0000"/>
                </a:solidFill>
                <a:latin typeface="微软雅黑" panose="020B0503020204020204" pitchFamily="34" charset="-122"/>
                <a:ea typeface="微软雅黑" panose="020B0503020204020204" pitchFamily="34" charset="-122"/>
              </a:rPr>
              <a:t>**省**市</a:t>
            </a:r>
            <a:r>
              <a:rPr lang="zh-CN" altLang="en-US" dirty="0">
                <a:latin typeface="微软雅黑" panose="020B0503020204020204" pitchFamily="34" charset="-122"/>
                <a:ea typeface="微软雅黑" panose="020B0503020204020204" pitchFamily="34" charset="-122"/>
              </a:rPr>
              <a:t>”，下设县区的请进一步精确到</a:t>
            </a:r>
            <a:r>
              <a:rPr lang="zh-CN" altLang="en-US" dirty="0">
                <a:solidFill>
                  <a:srgbClr val="FF0000"/>
                </a:solidFill>
                <a:latin typeface="微软雅黑" panose="020B0503020204020204" pitchFamily="34" charset="-122"/>
                <a:ea typeface="微软雅黑" panose="020B0503020204020204" pitchFamily="34" charset="-122"/>
              </a:rPr>
              <a:t>县区</a:t>
            </a:r>
            <a:r>
              <a:rPr lang="zh-CN" altLang="en-US" dirty="0">
                <a:latin typeface="微软雅黑" panose="020B0503020204020204" pitchFamily="34" charset="-122"/>
                <a:ea typeface="微软雅黑" panose="020B0503020204020204" pitchFamily="34" charset="-122"/>
              </a:rPr>
              <a:t>；专业名称有</a:t>
            </a:r>
            <a:r>
              <a:rPr lang="zh-CN" altLang="en-US" dirty="0">
                <a:solidFill>
                  <a:srgbClr val="FF0000"/>
                </a:solidFill>
                <a:latin typeface="微软雅黑" panose="020B0503020204020204" pitchFamily="34" charset="-122"/>
                <a:ea typeface="微软雅黑" panose="020B0503020204020204" pitchFamily="34" charset="-122"/>
              </a:rPr>
              <a:t>“本”、“硕</a:t>
            </a:r>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博”</a:t>
            </a:r>
            <a:r>
              <a:rPr lang="zh-CN" altLang="en-US" dirty="0">
                <a:latin typeface="微软雅黑" panose="020B0503020204020204" pitchFamily="34" charset="-122"/>
                <a:ea typeface="微软雅黑" panose="020B0503020204020204" pitchFamily="34" charset="-122"/>
              </a:rPr>
              <a:t>之分，请注意，</a:t>
            </a:r>
            <a:r>
              <a:rPr lang="zh-CN" altLang="en-US" b="1" dirty="0">
                <a:latin typeface="微软雅黑" panose="020B0503020204020204" pitchFamily="34" charset="-122"/>
                <a:ea typeface="微软雅黑" panose="020B0503020204020204" pitchFamily="34" charset="-122"/>
              </a:rPr>
              <a:t>专硕同学请选择“应用心理硕士（硕</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博）”，所有学硕除了蒋贵妹是应用心理学专业，其他都是心理学</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考生号</a:t>
            </a:r>
            <a:r>
              <a:rPr lang="zh-CN" altLang="en-US" dirty="0">
                <a:latin typeface="微软雅黑" panose="020B0503020204020204" pitchFamily="34" charset="-122"/>
                <a:ea typeface="微软雅黑" panose="020B0503020204020204" pitchFamily="34" charset="-122"/>
              </a:rPr>
              <a:t>可登陆学信网或学籍系统查询（研究生登陆研究生教育管理系统</a:t>
            </a:r>
            <a:r>
              <a:rPr lang="en-US" altLang="zh-CN" dirty="0">
                <a:latin typeface="微软雅黑" panose="020B0503020204020204" pitchFamily="34" charset="-122"/>
                <a:ea typeface="微软雅黑" panose="020B0503020204020204" pitchFamily="34" charset="-122"/>
              </a:rPr>
              <a:t>http://</a:t>
            </a:r>
            <a:r>
              <a:rPr lang="en-US" altLang="zh-CN" dirty="0" err="1">
                <a:latin typeface="微软雅黑" panose="020B0503020204020204" pitchFamily="34" charset="-122"/>
                <a:ea typeface="微软雅黑" panose="020B0503020204020204" pitchFamily="34" charset="-122"/>
              </a:rPr>
              <a:t>grs.zju.edu.cn</a:t>
            </a:r>
            <a:r>
              <a:rPr lang="en-US" altLang="zh-CN"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grsinfo.html</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查询，研究生管理系统</a:t>
            </a:r>
            <a:r>
              <a:rPr lang="en-US" altLang="zh-CN" dirty="0">
                <a:latin typeface="微软雅黑" panose="020B0503020204020204" pitchFamily="34" charset="-122"/>
                <a:ea typeface="微软雅黑" panose="020B0503020204020204" pitchFamily="34" charset="-122"/>
              </a:rPr>
              <a:t>-&gt;</a:t>
            </a:r>
            <a:r>
              <a:rPr lang="zh-CN" altLang="en-US" dirty="0">
                <a:latin typeface="微软雅黑" panose="020B0503020204020204" pitchFamily="34" charset="-122"/>
                <a:ea typeface="微软雅黑" panose="020B0503020204020204" pitchFamily="34" charset="-122"/>
              </a:rPr>
              <a:t>学位</a:t>
            </a:r>
            <a:r>
              <a:rPr lang="en-US" altLang="zh-CN" dirty="0">
                <a:latin typeface="微软雅黑" panose="020B0503020204020204" pitchFamily="34" charset="-122"/>
                <a:ea typeface="微软雅黑" panose="020B0503020204020204" pitchFamily="34" charset="-122"/>
              </a:rPr>
              <a:t>-&gt;</a:t>
            </a:r>
            <a:r>
              <a:rPr lang="zh-CN" altLang="en-US" dirty="0">
                <a:latin typeface="微软雅黑" panose="020B0503020204020204" pitchFamily="34" charset="-122"/>
                <a:ea typeface="微软雅黑" panose="020B0503020204020204" pitchFamily="34" charset="-122"/>
              </a:rPr>
              <a:t>上报信息录入</a:t>
            </a:r>
            <a:r>
              <a:rPr lang="en-US" altLang="zh-CN" dirty="0">
                <a:latin typeface="微软雅黑" panose="020B0503020204020204" pitchFamily="34" charset="-122"/>
                <a:ea typeface="微软雅黑" panose="020B0503020204020204" pitchFamily="34" charset="-122"/>
              </a:rPr>
              <a:t>-&gt;</a:t>
            </a:r>
            <a:r>
              <a:rPr lang="zh-CN" altLang="en-US" dirty="0">
                <a:latin typeface="微软雅黑" panose="020B0503020204020204" pitchFamily="34" charset="-122"/>
                <a:ea typeface="微软雅黑" panose="020B0503020204020204" pitchFamily="34" charset="-122"/>
              </a:rPr>
              <a:t>学位授予</a:t>
            </a:r>
            <a:r>
              <a:rPr lang="en-US" altLang="zh-CN" dirty="0">
                <a:latin typeface="微软雅黑" panose="020B0503020204020204" pitchFamily="34" charset="-122"/>
                <a:ea typeface="微软雅黑" panose="020B0503020204020204" pitchFamily="34" charset="-122"/>
              </a:rPr>
              <a:t>-&gt;</a:t>
            </a:r>
            <a:r>
              <a:rPr lang="zh-CN" altLang="en-US" dirty="0">
                <a:latin typeface="微软雅黑" panose="020B0503020204020204" pitchFamily="34" charset="-122"/>
                <a:ea typeface="微软雅黑" panose="020B0503020204020204" pitchFamily="34" charset="-122"/>
              </a:rPr>
              <a:t>考生号）；</a:t>
            </a:r>
            <a:r>
              <a:rPr lang="zh-CN" altLang="en-US" b="1" dirty="0">
                <a:latin typeface="微软雅黑" panose="020B0503020204020204" pitchFamily="34" charset="-122"/>
                <a:ea typeface="微软雅黑" panose="020B0503020204020204" pitchFamily="34" charset="-122"/>
              </a:rPr>
              <a:t>“毕业年份”以及“毕业时间”</a:t>
            </a:r>
            <a:r>
              <a:rPr lang="zh-CN" altLang="en-US" dirty="0">
                <a:latin typeface="微软雅黑" panose="020B0503020204020204" pitchFamily="34" charset="-122"/>
                <a:ea typeface="微软雅黑" panose="020B0503020204020204" pitchFamily="34" charset="-122"/>
              </a:rPr>
              <a:t>一定确保正确，否则可能影响后续就业时的报到证开具；“培养方式”统一选“非定向”，委培生请选择“定向”</a:t>
            </a: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marL="285750" indent="-285750" algn="just">
              <a:lnSpc>
                <a:spcPct val="14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“家庭地址”（非宿舍地址，</a:t>
            </a:r>
            <a:r>
              <a:rPr lang="zh-CN" altLang="en-US" dirty="0">
                <a:solidFill>
                  <a:srgbClr val="FF0000"/>
                </a:solidFill>
                <a:latin typeface="微软雅黑" panose="020B0503020204020204" pitchFamily="34" charset="-122"/>
                <a:ea typeface="微软雅黑" panose="020B0503020204020204" pitchFamily="34" charset="-122"/>
              </a:rPr>
              <a:t>毕业后也能联系得到的地址</a:t>
            </a:r>
            <a:r>
              <a:rPr lang="zh-CN" altLang="en-US" dirty="0">
                <a:latin typeface="微软雅黑" panose="020B0503020204020204" pitchFamily="34" charset="-122"/>
                <a:ea typeface="微软雅黑" panose="020B0503020204020204" pitchFamily="34" charset="-122"/>
              </a:rPr>
              <a:t>）、“邮编”、“手机号码”请确认无误。</a:t>
            </a:r>
          </a:p>
        </p:txBody>
      </p:sp>
      <p:sp>
        <p:nvSpPr>
          <p:cNvPr id="3" name="TextBox 1">
            <a:extLst>
              <a:ext uri="{FF2B5EF4-FFF2-40B4-BE49-F238E27FC236}">
                <a16:creationId xmlns:a16="http://schemas.microsoft.com/office/drawing/2014/main" id="{CF235D40-A5E1-4CF7-BAFF-C285FCE6EF71}"/>
              </a:ext>
            </a:extLst>
          </p:cNvPr>
          <p:cNvSpPr txBox="1">
            <a:spLocks noChangeArrowheads="1"/>
          </p:cNvSpPr>
          <p:nvPr/>
        </p:nvSpPr>
        <p:spPr bwMode="auto">
          <a:xfrm>
            <a:off x="539750" y="596574"/>
            <a:ext cx="626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chemeClr val="tx2">
                    <a:lumMod val="75000"/>
                  </a:schemeClr>
                </a:solidFill>
                <a:latin typeface="微软雅黑" panose="020B0503020204020204" pitchFamily="34" charset="-122"/>
                <a:ea typeface="微软雅黑" panose="020B0503020204020204" pitchFamily="34" charset="-122"/>
              </a:rPr>
              <a:t>生源自审填写说明</a:t>
            </a:r>
          </a:p>
        </p:txBody>
      </p:sp>
      <p:cxnSp>
        <p:nvCxnSpPr>
          <p:cNvPr id="4" name="直接连接符 10">
            <a:extLst>
              <a:ext uri="{FF2B5EF4-FFF2-40B4-BE49-F238E27FC236}">
                <a16:creationId xmlns:a16="http://schemas.microsoft.com/office/drawing/2014/main" id="{51C4ED52-B5F5-474B-AC5E-15A5DF14BF4B}"/>
              </a:ext>
            </a:extLst>
          </p:cNvPr>
          <p:cNvCxnSpPr>
            <a:cxnSpLocks noChangeShapeType="1"/>
          </p:cNvCxnSpPr>
          <p:nvPr/>
        </p:nvCxnSpPr>
        <p:spPr bwMode="auto">
          <a:xfrm>
            <a:off x="600075" y="1196975"/>
            <a:ext cx="8072438"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184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FFDFF689-688D-4548-8F90-3E3374C755DE}"/>
              </a:ext>
            </a:extLst>
          </p:cNvPr>
          <p:cNvSpPr txBox="1">
            <a:spLocks noChangeArrowheads="1"/>
          </p:cNvSpPr>
          <p:nvPr/>
        </p:nvSpPr>
        <p:spPr bwMode="auto">
          <a:xfrm>
            <a:off x="515888" y="1555399"/>
            <a:ext cx="8112223" cy="336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lnSpc>
                <a:spcPct val="150000"/>
              </a:lnSpc>
              <a:buFont typeface="Arial" panose="020B0604020202020204" pitchFamily="34" charset="0"/>
              <a:buChar char="•"/>
            </a:pPr>
            <a:r>
              <a:rPr lang="zh-CN" altLang="zh-CN" dirty="0">
                <a:solidFill>
                  <a:srgbClr val="FF0000"/>
                </a:solidFill>
                <a:latin typeface="微软雅黑" panose="020B0503020204020204" pitchFamily="34" charset="-122"/>
                <a:ea typeface="微软雅黑" panose="020B0503020204020204" pitchFamily="34" charset="-122"/>
              </a:rPr>
              <a:t>各项信息请一定准确填写</a:t>
            </a:r>
            <a:endParaRPr lang="en-US" altLang="zh-CN" dirty="0">
              <a:solidFill>
                <a:srgbClr val="FF0000"/>
              </a:solidFill>
              <a:latin typeface="微软雅黑" panose="020B0503020204020204" pitchFamily="34" charset="-122"/>
              <a:ea typeface="微软雅黑" panose="020B0503020204020204" pitchFamily="34" charset="-122"/>
            </a:endParaRPr>
          </a:p>
          <a:p>
            <a:pPr marL="171450" indent="-171450" eaLnBrk="1" hangingPunct="1">
              <a:lnSpc>
                <a:spcPct val="150000"/>
              </a:lnSpc>
              <a:buFont typeface="Arial" panose="020B0604020202020204" pitchFamily="34" charset="0"/>
              <a:buChar char="•"/>
            </a:pPr>
            <a:endParaRPr lang="en-US" altLang="zh-CN" dirty="0">
              <a:solidFill>
                <a:srgbClr val="FF0000"/>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要延毕的同学，一旦确定延毕，请马上到就业系统更改毕业年份以及毕业时间</a:t>
            </a:r>
            <a:endParaRPr lang="en-US" altLang="zh-CN"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很多选项是滚轮选择，选好后注意单击页面其他地方以免滚轮滑动又更改了选项，自己又没意识到，从而造成后续不必要的麻烦。</a:t>
            </a:r>
          </a:p>
          <a:p>
            <a:pPr marL="171450" indent="-171450" eaLnBrk="1" hangingPunct="1">
              <a:lnSpc>
                <a:spcPct val="150000"/>
              </a:lnSpc>
              <a:buFont typeface="Arial" panose="020B0604020202020204" pitchFamily="34" charset="0"/>
              <a:buChar char="•"/>
            </a:pPr>
            <a:endParaRPr lang="zh-CN" altLang="zh-CN" dirty="0">
              <a:solidFill>
                <a:srgbClr val="FF0000"/>
              </a:solidFill>
              <a:latin typeface="微软雅黑" panose="020B0503020204020204" pitchFamily="34" charset="-122"/>
              <a:ea typeface="微软雅黑" panose="020B0503020204020204" pitchFamily="34" charset="-122"/>
            </a:endParaRPr>
          </a:p>
        </p:txBody>
      </p:sp>
      <p:sp>
        <p:nvSpPr>
          <p:cNvPr id="5" name="TextBox 1">
            <a:extLst>
              <a:ext uri="{FF2B5EF4-FFF2-40B4-BE49-F238E27FC236}">
                <a16:creationId xmlns:a16="http://schemas.microsoft.com/office/drawing/2014/main" id="{48F41699-E1AF-4218-97D9-247642E30D0E}"/>
              </a:ext>
            </a:extLst>
          </p:cNvPr>
          <p:cNvSpPr txBox="1">
            <a:spLocks noChangeArrowheads="1"/>
          </p:cNvSpPr>
          <p:nvPr/>
        </p:nvSpPr>
        <p:spPr bwMode="auto">
          <a:xfrm>
            <a:off x="539750" y="596574"/>
            <a:ext cx="626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chemeClr val="tx2">
                    <a:lumMod val="75000"/>
                  </a:schemeClr>
                </a:solidFill>
                <a:latin typeface="微软雅黑" panose="020B0503020204020204" pitchFamily="34" charset="-122"/>
                <a:ea typeface="微软雅黑" panose="020B0503020204020204" pitchFamily="34" charset="-122"/>
              </a:rPr>
              <a:t>生源自审填写注意事项</a:t>
            </a:r>
          </a:p>
        </p:txBody>
      </p:sp>
      <p:cxnSp>
        <p:nvCxnSpPr>
          <p:cNvPr id="7" name="直接连接符 10">
            <a:extLst>
              <a:ext uri="{FF2B5EF4-FFF2-40B4-BE49-F238E27FC236}">
                <a16:creationId xmlns:a16="http://schemas.microsoft.com/office/drawing/2014/main" id="{51C4ED52-B5F5-474B-AC5E-15A5DF14BF4B}"/>
              </a:ext>
            </a:extLst>
          </p:cNvPr>
          <p:cNvCxnSpPr>
            <a:cxnSpLocks noChangeShapeType="1"/>
          </p:cNvCxnSpPr>
          <p:nvPr/>
        </p:nvCxnSpPr>
        <p:spPr bwMode="auto">
          <a:xfrm>
            <a:off x="600075" y="1196975"/>
            <a:ext cx="8072438"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3776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6">
            <a:extLst>
              <a:ext uri="{FF2B5EF4-FFF2-40B4-BE49-F238E27FC236}">
                <a16:creationId xmlns:a16="http://schemas.microsoft.com/office/drawing/2014/main" id="{D0EEB6BB-78A1-4D1F-AF44-E8865FB12266}"/>
              </a:ext>
            </a:extLst>
          </p:cNvPr>
          <p:cNvSpPr txBox="1">
            <a:spLocks noChangeArrowheads="1"/>
          </p:cNvSpPr>
          <p:nvPr/>
        </p:nvSpPr>
        <p:spPr bwMode="auto">
          <a:xfrm>
            <a:off x="44450" y="1816100"/>
            <a:ext cx="4205288" cy="3154363"/>
          </a:xfrm>
          <a:prstGeom prst="rect">
            <a:avLst/>
          </a:prstGeom>
          <a:noFill/>
          <a:ln w="9525">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en-US" altLang="zh-CN" sz="19900" b="1" dirty="0">
                <a:solidFill>
                  <a:schemeClr val="bg2">
                    <a:lumMod val="25000"/>
                  </a:schemeClr>
                </a:solidFill>
                <a:latin typeface="Arial Black" panose="020B0A04020102020204" pitchFamily="34" charset="0"/>
              </a:rPr>
              <a:t>02</a:t>
            </a:r>
          </a:p>
        </p:txBody>
      </p:sp>
      <p:sp>
        <p:nvSpPr>
          <p:cNvPr id="7171" name="文本框 7">
            <a:extLst>
              <a:ext uri="{FF2B5EF4-FFF2-40B4-BE49-F238E27FC236}">
                <a16:creationId xmlns:a16="http://schemas.microsoft.com/office/drawing/2014/main" id="{477B3843-4D3D-4759-8F62-D81556741E36}"/>
              </a:ext>
            </a:extLst>
          </p:cNvPr>
          <p:cNvSpPr txBox="1">
            <a:spLocks noChangeArrowheads="1"/>
          </p:cNvSpPr>
          <p:nvPr/>
        </p:nvSpPr>
        <p:spPr bwMode="auto">
          <a:xfrm>
            <a:off x="0" y="3070225"/>
            <a:ext cx="3887788"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l" eaLnBrk="1" hangingPunct="1">
              <a:lnSpc>
                <a:spcPct val="100000"/>
              </a:lnSpc>
              <a:spcBef>
                <a:spcPct val="0"/>
              </a:spcBef>
              <a:buClrTx/>
              <a:buSzTx/>
              <a:buFont typeface="Arial" panose="020B0604020202020204" pitchFamily="34" charset="0"/>
              <a:buNone/>
            </a:pPr>
            <a:r>
              <a:rPr lang="en-US" altLang="zh-CN" sz="3600" b="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dirty="0">
                <a:solidFill>
                  <a:schemeClr val="bg2">
                    <a:lumMod val="50000"/>
                  </a:schemeClr>
                </a:solidFill>
                <a:latin typeface="Times New Roman" panose="02020603050405020304" pitchFamily="18" charset="0"/>
                <a:ea typeface="宋体" panose="02010600030101010101" pitchFamily="2" charset="-122"/>
                <a:cs typeface="Times New Roman" panose="02020603050405020304" pitchFamily="18" charset="0"/>
              </a:rPr>
              <a:t>PART TWO</a:t>
            </a:r>
          </a:p>
        </p:txBody>
      </p:sp>
      <p:sp>
        <p:nvSpPr>
          <p:cNvPr id="7172" name="文本框 8">
            <a:extLst>
              <a:ext uri="{FF2B5EF4-FFF2-40B4-BE49-F238E27FC236}">
                <a16:creationId xmlns:a16="http://schemas.microsoft.com/office/drawing/2014/main" id="{4CCEFC68-C13C-4623-8346-BAB6BC68518A}"/>
              </a:ext>
            </a:extLst>
          </p:cNvPr>
          <p:cNvSpPr txBox="1">
            <a:spLocks noChangeArrowheads="1"/>
          </p:cNvSpPr>
          <p:nvPr/>
        </p:nvSpPr>
        <p:spPr bwMode="auto">
          <a:xfrm>
            <a:off x="3721101" y="2709863"/>
            <a:ext cx="46624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ctr" eaLnBrk="1" hangingPunct="1">
              <a:lnSpc>
                <a:spcPct val="90000"/>
              </a:lnSpc>
              <a:spcBef>
                <a:spcPct val="0"/>
              </a:spcBef>
              <a:buClrTx/>
              <a:buSzTx/>
              <a:buFont typeface="Arial" panose="020B0604020202020204" pitchFamily="34" charset="0"/>
              <a:buNone/>
            </a:pPr>
            <a:r>
              <a:rPr lang="zh-CN" altLang="en-US" sz="3400" dirty="0">
                <a:solidFill>
                  <a:schemeClr val="tx2">
                    <a:lumMod val="75000"/>
                  </a:schemeClr>
                </a:solidFill>
                <a:sym typeface="Arial" panose="020B0604020202020204" pitchFamily="34" charset="0"/>
              </a:rPr>
              <a:t>在线签约</a:t>
            </a:r>
          </a:p>
        </p:txBody>
      </p:sp>
      <p:cxnSp>
        <p:nvCxnSpPr>
          <p:cNvPr id="7173" name="直接连接符 10">
            <a:extLst>
              <a:ext uri="{FF2B5EF4-FFF2-40B4-BE49-F238E27FC236}">
                <a16:creationId xmlns:a16="http://schemas.microsoft.com/office/drawing/2014/main" id="{2B1B226C-5742-4271-A5A2-8DD7A1DCE70F}"/>
              </a:ext>
            </a:extLst>
          </p:cNvPr>
          <p:cNvCxnSpPr>
            <a:cxnSpLocks noChangeShapeType="1"/>
          </p:cNvCxnSpPr>
          <p:nvPr/>
        </p:nvCxnSpPr>
        <p:spPr bwMode="auto">
          <a:xfrm>
            <a:off x="3970338" y="3394075"/>
            <a:ext cx="4608512" cy="0"/>
          </a:xfrm>
          <a:prstGeom prst="line">
            <a:avLst/>
          </a:prstGeom>
          <a:noFill/>
          <a:ln w="12700">
            <a:solidFill>
              <a:srgbClr val="DFDFDF"/>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49685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KSO_FN">
            <a:extLst>
              <a:ext uri="{FF2B5EF4-FFF2-40B4-BE49-F238E27FC236}">
                <a16:creationId xmlns:a16="http://schemas.microsoft.com/office/drawing/2014/main" id="{0E1DC6DF-B69F-4371-AED2-93910F4B38F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lnSpc>
                <a:spcPct val="110000"/>
              </a:lnSpc>
              <a:spcBef>
                <a:spcPts val="1013"/>
              </a:spcBef>
              <a:buClr>
                <a:schemeClr val="accent1"/>
              </a:buClr>
              <a:buSzPct val="70000"/>
              <a:buFont typeface="Wingdings 3" panose="05040102010807070707" pitchFamily="18" charset="2"/>
              <a:buChar char=""/>
              <a:defRPr sz="2400">
                <a:solidFill>
                  <a:schemeClr val="accent1"/>
                </a:solidFill>
                <a:latin typeface="微软雅黑" panose="020B0503020204020204" pitchFamily="34" charset="-122"/>
                <a:ea typeface="微软雅黑" panose="020B0503020204020204" pitchFamily="34" charset="-122"/>
              </a:defRPr>
            </a:lvl1pPr>
            <a:lvl2pPr marL="742950" indent="-285750">
              <a:lnSpc>
                <a:spcPct val="130000"/>
              </a:lnSpc>
              <a:spcAft>
                <a:spcPts val="338"/>
              </a:spcAft>
              <a:buClr>
                <a:srgbClr val="29FFD1"/>
              </a:buClr>
              <a:buFont typeface="幼圆" panose="02010509060101010101" pitchFamily="49" charset="-122"/>
              <a:buChar char=" "/>
              <a:defRPr sz="1600">
                <a:solidFill>
                  <a:schemeClr val="tx1"/>
                </a:solidFill>
                <a:latin typeface="幼圆" panose="02010509060101010101" pitchFamily="49" charset="-122"/>
                <a:ea typeface="幼圆" panose="02010509060101010101" pitchFamily="49" charset="-122"/>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ea typeface="幼圆" panose="02010509060101010101" pitchFamily="49" charset="-122"/>
              </a:defRPr>
            </a:lvl9pPr>
          </a:lstStyle>
          <a:p>
            <a:pPr algn="r">
              <a:lnSpc>
                <a:spcPct val="100000"/>
              </a:lnSpc>
              <a:spcBef>
                <a:spcPct val="0"/>
              </a:spcBef>
              <a:buClrTx/>
              <a:buSzTx/>
              <a:buFont typeface="Arial" panose="020B0604020202020204" pitchFamily="34" charset="0"/>
              <a:buNone/>
            </a:pPr>
            <a:fld id="{BE1EE53B-3D65-444B-A705-3A81EA7B242B}" type="slidenum">
              <a:rPr lang="zh-CN" altLang="en-US" sz="1000" smtClean="0">
                <a:solidFill>
                  <a:srgbClr val="8E8E8E"/>
                </a:solidFill>
                <a:latin typeface="Arial" panose="020B0604020202020204" pitchFamily="34" charset="0"/>
                <a:ea typeface="宋体" panose="02010600030101010101" pitchFamily="2" charset="-122"/>
              </a:rPr>
              <a:pPr algn="r">
                <a:lnSpc>
                  <a:spcPct val="100000"/>
                </a:lnSpc>
                <a:spcBef>
                  <a:spcPct val="0"/>
                </a:spcBef>
                <a:buClrTx/>
                <a:buSzTx/>
                <a:buFont typeface="Arial" panose="020B0604020202020204" pitchFamily="34" charset="0"/>
                <a:buNone/>
              </a:pPr>
              <a:t>9</a:t>
            </a:fld>
            <a:endParaRPr lang="en-US" altLang="zh-CN" sz="1000">
              <a:solidFill>
                <a:srgbClr val="8E8E8E"/>
              </a:solidFill>
              <a:latin typeface="Arial" panose="020B0604020202020204" pitchFamily="34" charset="0"/>
              <a:ea typeface="宋体" panose="02010600030101010101" pitchFamily="2" charset="-122"/>
            </a:endParaRPr>
          </a:p>
        </p:txBody>
      </p:sp>
      <p:pic>
        <p:nvPicPr>
          <p:cNvPr id="17412" name="Object 1">
            <a:extLst>
              <a:ext uri="{FF2B5EF4-FFF2-40B4-BE49-F238E27FC236}">
                <a16:creationId xmlns:a16="http://schemas.microsoft.com/office/drawing/2014/main" id="{E88F07E8-27AC-4B3B-9B70-2AF196D6C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726" y="39755"/>
            <a:ext cx="5569846" cy="6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8129521-3517-47E6-BCE1-0182EF62AEE5}"/>
              </a:ext>
            </a:extLst>
          </p:cNvPr>
          <p:cNvSpPr/>
          <p:nvPr/>
        </p:nvSpPr>
        <p:spPr>
          <a:xfrm>
            <a:off x="357184" y="1404026"/>
            <a:ext cx="3128966" cy="4816703"/>
          </a:xfrm>
          <a:prstGeom prst="rect">
            <a:avLst/>
          </a:prstGeom>
        </p:spPr>
        <p:txBody>
          <a:bodyPr wrap="square">
            <a:spAutoFit/>
          </a:bodyPr>
          <a:lstStyle/>
          <a:p>
            <a:pPr algn="just">
              <a:lnSpc>
                <a:spcPct val="150000"/>
              </a:lnSpc>
              <a:spcAft>
                <a:spcPts val="1200"/>
              </a:spcAft>
            </a:pPr>
            <a:r>
              <a:rPr lang="zh-CN" altLang="en-US" dirty="0">
                <a:latin typeface="Microsoft YaHei" charset="-122"/>
                <a:ea typeface="Microsoft YaHei" charset="-122"/>
                <a:cs typeface="Microsoft YaHei" charset="-122"/>
              </a:rPr>
              <a:t>收到单位签字盖章的三份协议书后本人签字，尽快交至系楼</a:t>
            </a:r>
            <a:r>
              <a:rPr lang="en-US" altLang="zh-CN" dirty="0">
                <a:latin typeface="Microsoft YaHei" charset="-122"/>
                <a:ea typeface="Microsoft YaHei" charset="-122"/>
                <a:cs typeface="Microsoft YaHei" charset="-122"/>
              </a:rPr>
              <a:t>210</a:t>
            </a:r>
            <a:r>
              <a:rPr lang="zh-CN" altLang="en-US" dirty="0">
                <a:latin typeface="Microsoft YaHei" charset="-122"/>
                <a:ea typeface="Microsoft YaHei" charset="-122"/>
                <a:cs typeface="Microsoft YaHei" charset="-122"/>
              </a:rPr>
              <a:t>陆智辉老师处进行院系盖章，之后一份学生本人留存，一份系里留存，一份寄回单位。</a:t>
            </a:r>
            <a:endParaRPr lang="en-US" altLang="zh-CN" dirty="0">
              <a:solidFill>
                <a:srgbClr val="FF0000"/>
              </a:solidFill>
              <a:latin typeface="Microsoft YaHei" charset="-122"/>
              <a:ea typeface="Microsoft YaHei" charset="-122"/>
              <a:cs typeface="Microsoft YaHei" charset="-122"/>
            </a:endParaRPr>
          </a:p>
          <a:p>
            <a:pPr algn="just">
              <a:lnSpc>
                <a:spcPct val="150000"/>
              </a:lnSpc>
            </a:pPr>
            <a:r>
              <a:rPr lang="zh-CN" altLang="en-US" dirty="0">
                <a:solidFill>
                  <a:srgbClr val="FF0000"/>
                </a:solidFill>
                <a:latin typeface="Microsoft YaHei" charset="-122"/>
                <a:ea typeface="Microsoft YaHei" charset="-122"/>
                <a:cs typeface="Microsoft YaHei" charset="-122"/>
              </a:rPr>
              <a:t>上交协议书前请向用人单位人力资源管理部门确认报到证确切抬头，上交协议书时将准确无误的报到证抬头标注到协议书首页，重要！</a:t>
            </a:r>
          </a:p>
        </p:txBody>
      </p:sp>
      <p:sp>
        <p:nvSpPr>
          <p:cNvPr id="8" name="TextBox 1">
            <a:extLst>
              <a:ext uri="{FF2B5EF4-FFF2-40B4-BE49-F238E27FC236}">
                <a16:creationId xmlns:a16="http://schemas.microsoft.com/office/drawing/2014/main" id="{48F41699-E1AF-4218-97D9-247642E30D0E}"/>
              </a:ext>
            </a:extLst>
          </p:cNvPr>
          <p:cNvSpPr txBox="1">
            <a:spLocks noChangeArrowheads="1"/>
          </p:cNvSpPr>
          <p:nvPr/>
        </p:nvSpPr>
        <p:spPr bwMode="auto">
          <a:xfrm>
            <a:off x="296863" y="596574"/>
            <a:ext cx="6264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1B2153"/>
                </a:solidFill>
                <a:latin typeface="微软雅黑" panose="020B0503020204020204" pitchFamily="34" charset="-122"/>
                <a:ea typeface="微软雅黑" panose="020B0503020204020204" pitchFamily="34" charset="-122"/>
              </a:rPr>
              <a:t>毕业生操作流程</a:t>
            </a:r>
            <a:r>
              <a:rPr lang="en-US" altLang="zh-CN" sz="2800" b="1" dirty="0">
                <a:solidFill>
                  <a:srgbClr val="1B2153"/>
                </a:solidFill>
                <a:latin typeface="微软雅黑" panose="020B0503020204020204" pitchFamily="34" charset="-122"/>
                <a:ea typeface="微软雅黑" panose="020B0503020204020204" pitchFamily="34" charset="-122"/>
              </a:rPr>
              <a:t>--</a:t>
            </a:r>
            <a:r>
              <a:rPr lang="zh-CN" altLang="en-US" sz="2800" b="1" dirty="0">
                <a:solidFill>
                  <a:srgbClr val="1B2153"/>
                </a:solidFill>
                <a:latin typeface="微软雅黑" panose="020B0503020204020204" pitchFamily="34" charset="-122"/>
                <a:ea typeface="微软雅黑" panose="020B0503020204020204" pitchFamily="34" charset="-122"/>
              </a:rPr>
              <a:t>签约</a:t>
            </a:r>
          </a:p>
        </p:txBody>
      </p:sp>
    </p:spTree>
    <p:extLst>
      <p:ext uri="{BB962C8B-B14F-4D97-AF65-F5344CB8AC3E}">
        <p14:creationId xmlns:p14="http://schemas.microsoft.com/office/powerpoint/2010/main" val="755468618"/>
      </p:ext>
    </p:extLst>
  </p:cSld>
  <p:clrMapOvr>
    <a:masterClrMapping/>
  </p:clrMapOvr>
</p:sld>
</file>

<file path=ppt/theme/theme1.xml><?xml version="1.0" encoding="utf-8"?>
<a:theme xmlns:a="http://schemas.openxmlformats.org/drawingml/2006/main" name="Office 主题">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3149</TotalTime>
  <Words>1934</Words>
  <Application>Microsoft Office PowerPoint</Application>
  <PresentationFormat>全屏显示(4:3)</PresentationFormat>
  <Paragraphs>160</Paragraphs>
  <Slides>26</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Adobe Devanagari</vt:lpstr>
      <vt:lpstr>FZXiaoBiaoSong-B05S</vt:lpstr>
      <vt:lpstr>黑体</vt:lpstr>
      <vt:lpstr>宋体</vt:lpstr>
      <vt:lpstr>Microsoft YaHei</vt:lpstr>
      <vt:lpstr>Microsoft YaHei</vt:lpstr>
      <vt:lpstr>Arial</vt:lpstr>
      <vt:lpstr>Arial Black</vt:lpstr>
      <vt:lpstr>Calibri</vt:lpstr>
      <vt:lpstr>Calibri Light</vt:lpstr>
      <vt:lpstr>Century Schoolbook</vt:lpstr>
      <vt:lpstr>Times New Roman</vt:lpstr>
      <vt:lpstr>Wingdings</vt:lpstr>
      <vt:lpstr>Wingdings 2</vt:lpstr>
      <vt:lpstr>Wingdings 3</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请依据类别填写灵活就业登记表或自主创业登记表，并提供有关证明材料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www.pptbz.com</dc:creator>
  <cp:lastModifiedBy>luzh90@163.com</cp:lastModifiedBy>
  <cp:revision>142</cp:revision>
  <dcterms:created xsi:type="dcterms:W3CDTF">2014-08-07T06:03:15Z</dcterms:created>
  <dcterms:modified xsi:type="dcterms:W3CDTF">2019-10-17T02:17:59Z</dcterms:modified>
</cp:coreProperties>
</file>