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73" autoAdjust="0"/>
  </p:normalViewPr>
  <p:slideViewPr>
    <p:cSldViewPr snapToGrid="0">
      <p:cViewPr varScale="1">
        <p:scale>
          <a:sx n="81" d="100"/>
          <a:sy n="81" d="100"/>
        </p:scale>
        <p:origin x="15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61577-9C3F-4DC5-9400-72E188BCC7D6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7F153-800C-4A92-9283-77D30E5B03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12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7F153-800C-4A92-9283-77D30E5B03A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79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10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52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16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16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96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43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20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16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5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81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4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45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FB31-9550-4F65-9EDD-E29615723752}" type="datetimeFigureOut">
              <a:rPr lang="zh-CN" altLang="en-US" smtClean="0"/>
              <a:t>2022/10/31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D9596-7A2B-4B56-AA14-4FA251B5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65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圆角矩形 12">
            <a:extLst>
              <a:ext uri="{FF2B5EF4-FFF2-40B4-BE49-F238E27FC236}">
                <a16:creationId xmlns:a16="http://schemas.microsoft.com/office/drawing/2014/main" id="{0BD9F224-4B47-4FC3-9BE7-8E3B071DD1E9}"/>
              </a:ext>
            </a:extLst>
          </p:cNvPr>
          <p:cNvSpPr/>
          <p:nvPr/>
        </p:nvSpPr>
        <p:spPr>
          <a:xfrm>
            <a:off x="410223" y="1369999"/>
            <a:ext cx="11424213" cy="1587583"/>
          </a:xfrm>
          <a:prstGeom prst="roundRect">
            <a:avLst/>
          </a:prstGeom>
          <a:noFill/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9798" y="3323625"/>
            <a:ext cx="9811508" cy="25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建立合作性的咨询关系，通过恰当的言语与非言语技巧，与来访者形成有效的工作同盟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进一步收集来访者及其主诉相关资料，运用合理的评估方法明确来访者的问题</a:t>
            </a:r>
            <a:endParaRPr lang="en-US" altLang="zh-CN" dirty="0">
              <a:solidFill>
                <a:srgbClr val="0584A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基于特定的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584A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心理咨询理论统合、解释来访者的问题，提出对其成因的概念化分析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584A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了解来访者对心理咨询的预期或顾虑，激发来访者咨询的动机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依据对来访者及其问题的理解，与来访者共同讨论合理的咨询目标，并就此达成一致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（注：以上咨询目标作为参考）</a:t>
            </a:r>
            <a:endParaRPr lang="en-US" altLang="zh-CN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10223" y="3240115"/>
            <a:ext cx="11424213" cy="2619910"/>
          </a:xfrm>
          <a:prstGeom prst="roundRect">
            <a:avLst/>
          </a:prstGeom>
          <a:noFill/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5566745" y="3015237"/>
            <a:ext cx="1439902" cy="38329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40507" y="3041456"/>
            <a:ext cx="113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b="1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咨询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AD96B-A1DA-4519-8AC9-637CC131D206}"/>
              </a:ext>
            </a:extLst>
          </p:cNvPr>
          <p:cNvSpPr txBox="1"/>
          <p:nvPr/>
        </p:nvSpPr>
        <p:spPr>
          <a:xfrm>
            <a:off x="494279" y="829686"/>
            <a:ext cx="273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EE8E1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心理咨询参赛者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E8E1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版：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EE8E1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圆角矩形 13">
            <a:extLst>
              <a:ext uri="{FF2B5EF4-FFF2-40B4-BE49-F238E27FC236}">
                <a16:creationId xmlns:a16="http://schemas.microsoft.com/office/drawing/2014/main" id="{7ACEDAB5-DBC0-4997-80E9-02CDD6B75EAA}"/>
              </a:ext>
            </a:extLst>
          </p:cNvPr>
          <p:cNvSpPr/>
          <p:nvPr/>
        </p:nvSpPr>
        <p:spPr>
          <a:xfrm>
            <a:off x="5521330" y="1178352"/>
            <a:ext cx="1439902" cy="38329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文本框 14">
            <a:extLst>
              <a:ext uri="{FF2B5EF4-FFF2-40B4-BE49-F238E27FC236}">
                <a16:creationId xmlns:a16="http://schemas.microsoft.com/office/drawing/2014/main" id="{A752F8EA-26CA-4165-972F-F86439A2C0F8}"/>
              </a:ext>
            </a:extLst>
          </p:cNvPr>
          <p:cNvSpPr txBox="1"/>
          <p:nvPr/>
        </p:nvSpPr>
        <p:spPr>
          <a:xfrm>
            <a:off x="5595911" y="1192314"/>
            <a:ext cx="1381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来访者信息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80FC0-E375-4788-B79B-B12DA44D6BA3}"/>
              </a:ext>
            </a:extLst>
          </p:cNvPr>
          <p:cNvSpPr txBox="1"/>
          <p:nvPr/>
        </p:nvSpPr>
        <p:spPr>
          <a:xfrm>
            <a:off x="929798" y="1561646"/>
            <a:ext cx="10851979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来访者基本信息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584A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：吴某，</a:t>
            </a:r>
            <a:r>
              <a:rPr lang="en-US" altLang="zh-CN" dirty="0">
                <a:solidFill>
                  <a:srgbClr val="0584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584A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岁，在读博士生</a:t>
            </a:r>
            <a:endParaRPr kumimoji="0" lang="en-GB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584A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来访者主诉：</a:t>
            </a:r>
            <a:r>
              <a:rPr kumimoji="1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最近因为实验室研究受阻导致压力过大，出现情绪不好、心情低落等问题，同时担心自己无法正常毕业，晚上入睡困难，白天昏昏沉沉。有时候害怕进入实验室，日常科研工作出现拖延。</a:t>
            </a:r>
            <a:endParaRPr kumimoji="0" lang="en-GB" altLang="zh-CN" b="0" i="0" u="none" strike="noStrike" kern="1200" cap="none" spc="0" normalizeH="0" baseline="0" noProof="0" dirty="0">
              <a:ln>
                <a:noFill/>
              </a:ln>
              <a:solidFill>
                <a:srgbClr val="0584A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463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圆角矩形 12">
            <a:extLst>
              <a:ext uri="{FF2B5EF4-FFF2-40B4-BE49-F238E27FC236}">
                <a16:creationId xmlns:a16="http://schemas.microsoft.com/office/drawing/2014/main" id="{61CBBDA4-F21E-4D72-831F-1DC3786D564D}"/>
              </a:ext>
            </a:extLst>
          </p:cNvPr>
          <p:cNvSpPr/>
          <p:nvPr/>
        </p:nvSpPr>
        <p:spPr>
          <a:xfrm>
            <a:off x="383893" y="4692537"/>
            <a:ext cx="11424213" cy="1644129"/>
          </a:xfrm>
          <a:prstGeom prst="roundRect">
            <a:avLst/>
          </a:prstGeom>
          <a:noFill/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圆角矩形 9">
            <a:extLst>
              <a:ext uri="{FF2B5EF4-FFF2-40B4-BE49-F238E27FC236}">
                <a16:creationId xmlns:a16="http://schemas.microsoft.com/office/drawing/2014/main" id="{9F61BBF9-D8D6-4678-B55D-794CD9787224}"/>
              </a:ext>
            </a:extLst>
          </p:cNvPr>
          <p:cNvSpPr/>
          <p:nvPr/>
        </p:nvSpPr>
        <p:spPr>
          <a:xfrm>
            <a:off x="5144538" y="4505063"/>
            <a:ext cx="1902922" cy="38329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1855" y="1286430"/>
            <a:ext cx="10891730" cy="3044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 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26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岁的你，是一名直博四年级研究生，最近实验室研究受阻，但导师经常催进度，科研压力很大，同时也会</a:t>
            </a: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担心自己科研受阻而无法正常毕业。从暑假开始持续感到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情绪低落、消沉，晚上入睡困难，早上醒</a:t>
            </a: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来后会感到恐慌，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白天容易感到疲劳，精神状态较差。有时候会害怕进入实验室，日常科研工作出现拖延。心情不好时会找朋友倾诉，不</a:t>
            </a: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与父母聊天，也较少找导师沟通自己的科研困扰。</a:t>
            </a:r>
            <a:endParaRPr kumimoji="1" lang="en-GB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4894A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894A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 </a:t>
            </a:r>
            <a:r>
              <a:rPr kumimoji="1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【</a:t>
            </a: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如果心理咨询师没有进一步探寻，不要主动说出以下信息</a:t>
            </a:r>
            <a:r>
              <a:rPr kumimoji="1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】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自卑，觉得自己不适合做科研，考上博士主要是运气好</a:t>
            </a:r>
            <a:endParaRPr kumimoji="1" lang="en-US" altLang="zh-CN" sz="1600" dirty="0">
              <a:solidFill>
                <a:srgbClr val="4894A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导师曾当众批评自己工作效率低，将自己与同门师弟比较，感到自己很无能</a:t>
            </a:r>
            <a:endParaRPr kumimoji="1" lang="en-GB" altLang="zh-CN" sz="1600" dirty="0">
              <a:solidFill>
                <a:srgbClr val="4894A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父母对自己教育非常严格，小时候经常斥责、打压自己，现在关系生疏</a:t>
            </a:r>
            <a:endParaRPr kumimoji="1" lang="en-GB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4894A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83893" y="1114367"/>
            <a:ext cx="11424213" cy="3300382"/>
          </a:xfrm>
          <a:prstGeom prst="roundRect">
            <a:avLst/>
          </a:prstGeom>
          <a:noFill/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425614" y="879191"/>
            <a:ext cx="1439902" cy="38329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89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62777" y="883468"/>
            <a:ext cx="116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b="1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个案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背景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3BB11F-D34A-4D05-A128-5F1116E7271D}"/>
              </a:ext>
            </a:extLst>
          </p:cNvPr>
          <p:cNvSpPr txBox="1"/>
          <p:nvPr/>
        </p:nvSpPr>
        <p:spPr>
          <a:xfrm>
            <a:off x="494279" y="615679"/>
            <a:ext cx="201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EE8E1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来访者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E8E1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扮演者版：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EE8E1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文本框 14">
            <a:extLst>
              <a:ext uri="{FF2B5EF4-FFF2-40B4-BE49-F238E27FC236}">
                <a16:creationId xmlns:a16="http://schemas.microsoft.com/office/drawing/2014/main" id="{24E9D52E-711E-4CFA-8F0E-54C0ACE1108F}"/>
              </a:ext>
            </a:extLst>
          </p:cNvPr>
          <p:cNvSpPr txBox="1"/>
          <p:nvPr/>
        </p:nvSpPr>
        <p:spPr>
          <a:xfrm>
            <a:off x="5169874" y="4523384"/>
            <a:ext cx="190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b="1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咨询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期望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5A1695-FE2E-4AE0-B850-F7F883427C0D}"/>
              </a:ext>
            </a:extLst>
          </p:cNvPr>
          <p:cNvSpPr txBox="1"/>
          <p:nvPr/>
        </p:nvSpPr>
        <p:spPr>
          <a:xfrm>
            <a:off x="1214372" y="5358815"/>
            <a:ext cx="9075941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想获得心理咨询师的帮助，让自己不要这么“不正常”，回到正常的学习生活中</a:t>
            </a:r>
            <a:endParaRPr kumimoji="1" lang="en-GB" altLang="zh-CN" sz="1600" i="0" u="none" strike="noStrike" kern="1200" cap="none" spc="0" normalizeH="0" baseline="0" noProof="0" dirty="0">
              <a:ln>
                <a:noFill/>
              </a:ln>
              <a:solidFill>
                <a:srgbClr val="4894A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CN" altLang="en-US" sz="1600" dirty="0">
                <a:solidFill>
                  <a:srgbClr val="4894A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之前已经去医院就诊，未达到抑郁诊断，医生建议你做心理咨询改善状态</a:t>
            </a:r>
            <a:endParaRPr kumimoji="1" lang="en-GB" altLang="zh-CN" sz="1600" dirty="0">
              <a:solidFill>
                <a:srgbClr val="4894A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547211-5F69-47A2-A59D-04224B627901}"/>
              </a:ext>
            </a:extLst>
          </p:cNvPr>
          <p:cNvSpPr/>
          <p:nvPr/>
        </p:nvSpPr>
        <p:spPr>
          <a:xfrm>
            <a:off x="1140872" y="4978671"/>
            <a:ext cx="57246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dirty="0">
                <a:solidFill>
                  <a:srgbClr val="ED7D3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kumimoji="1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如果心理咨询师没有进一步探寻，不要主动说出以下信息</a:t>
            </a:r>
            <a:r>
              <a:rPr kumimoji="1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】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等线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401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395</Words>
  <Application>Microsoft Office PowerPoint</Application>
  <PresentationFormat>宽屏</PresentationFormat>
  <Paragraphs>24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微软雅黑</vt:lpstr>
      <vt:lpstr>Arial</vt:lpstr>
      <vt:lpstr>Calibri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Anan</dc:creator>
  <cp:lastModifiedBy>DELL</cp:lastModifiedBy>
  <cp:revision>14</cp:revision>
  <dcterms:created xsi:type="dcterms:W3CDTF">2022-10-27T05:59:54Z</dcterms:created>
  <dcterms:modified xsi:type="dcterms:W3CDTF">2022-10-31T07:54:32Z</dcterms:modified>
</cp:coreProperties>
</file>